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4"/>
  </p:notesMasterIdLst>
  <p:sldIdLst>
    <p:sldId id="256" r:id="rId2"/>
    <p:sldId id="263" r:id="rId3"/>
    <p:sldId id="258" r:id="rId4"/>
    <p:sldId id="261" r:id="rId5"/>
    <p:sldId id="307" r:id="rId6"/>
    <p:sldId id="259" r:id="rId7"/>
    <p:sldId id="297" r:id="rId8"/>
    <p:sldId id="296" r:id="rId9"/>
    <p:sldId id="293" r:id="rId10"/>
    <p:sldId id="298" r:id="rId11"/>
    <p:sldId id="306" r:id="rId12"/>
    <p:sldId id="294" r:id="rId13"/>
    <p:sldId id="299" r:id="rId14"/>
    <p:sldId id="300" r:id="rId15"/>
    <p:sldId id="295" r:id="rId16"/>
    <p:sldId id="302" r:id="rId17"/>
    <p:sldId id="262" r:id="rId18"/>
    <p:sldId id="303" r:id="rId19"/>
    <p:sldId id="304" r:id="rId20"/>
    <p:sldId id="305" r:id="rId21"/>
    <p:sldId id="301" r:id="rId22"/>
    <p:sldId id="278" r:id="rId23"/>
  </p:sldIdLst>
  <p:sldSz cx="9144000" cy="5143500" type="screen16x9"/>
  <p:notesSz cx="6858000" cy="9144000"/>
  <p:embeddedFontLst>
    <p:embeddedFont>
      <p:font typeface="Arial Rounded MT Bold" panose="020F0704030504030204" pitchFamily="34" charset="0"/>
      <p:regular r:id="rId25"/>
    </p:embeddedFont>
    <p:embeddedFont>
      <p:font typeface="Kulim Park" panose="020B0604020202020204" charset="0"/>
      <p:regular r:id="rId26"/>
      <p:bold r:id="rId27"/>
      <p:italic r:id="rId28"/>
      <p:boldItalic r:id="rId29"/>
    </p:embeddedFont>
    <p:embeddedFont>
      <p:font typeface="Kulim Park Light" panose="020B0604020202020204" charset="0"/>
      <p:regular r:id="rId30"/>
      <p:bold r:id="rId31"/>
      <p:italic r:id="rId32"/>
      <p:boldItalic r:id="rId33"/>
    </p:embeddedFont>
    <p:embeddedFont>
      <p:font typeface="noto sans" panose="020B0502040504020204" pitchFamily="34" charset="0"/>
      <p:regular r:id="rId34"/>
      <p:bold r:id="rId35"/>
      <p:italic r:id="rId36"/>
      <p:boldItalic r:id="rId37"/>
    </p:embeddedFont>
    <p:embeddedFont>
      <p:font typeface="Open Sans SemiBold" pitchFamily="2" charset="0"/>
      <p:bold r:id="rId38"/>
      <p:boldItalic r:id="rId39"/>
    </p:embeddedFont>
    <p:embeddedFont>
      <p:font typeface="Segoe UI" panose="020B0502040204020203" pitchFamily="34" charset="0"/>
      <p:regular r:id="rId40"/>
      <p:bold r:id="rId41"/>
      <p:italic r:id="rId42"/>
      <p:boldItalic r:id="rId43"/>
    </p:embeddedFont>
    <p:embeddedFont>
      <p:font typeface="Segoe UI Semibold" panose="020B0702040204020203" pitchFamily="34" charset="0"/>
      <p:bold r:id="rId44"/>
      <p:boldItalic r:id="rId45"/>
    </p:embeddedFont>
    <p:embeddedFont>
      <p:font typeface="Segoe UI Semilight" panose="020B0402040204020203" pitchFamily="34" charset="0"/>
      <p:regular r:id="rId46"/>
      <p:italic r:id="rId47"/>
    </p:embeddedFont>
    <p:embeddedFont>
      <p:font typeface="Tw Cen MT" panose="020B0602020104020603"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6F6F"/>
    <a:srgbClr val="006A6B"/>
    <a:srgbClr val="00B2C2"/>
    <a:srgbClr val="00BF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29232C-5F20-436E-AADD-6DFC49EF0D26}" v="2" dt="2023-11-15T13:51:23.602"/>
  </p1510:revLst>
</p1510:revInfo>
</file>

<file path=ppt/tableStyles.xml><?xml version="1.0" encoding="utf-8"?>
<a:tblStyleLst xmlns:a="http://schemas.openxmlformats.org/drawingml/2006/main" def="{A6471979-4F55-4329-A02F-D7CC4A76CC44}">
  <a:tblStyle styleId="{A6471979-4F55-4329-A02F-D7CC4A76CC4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350D49-ADD6-414F-94D5-E7D26D3637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0" autoAdjust="0"/>
    <p:restoredTop sz="54746" autoAdjust="0"/>
  </p:normalViewPr>
  <p:slideViewPr>
    <p:cSldViewPr snapToGrid="0">
      <p:cViewPr>
        <p:scale>
          <a:sx n="66" d="100"/>
          <a:sy n="66" d="100"/>
        </p:scale>
        <p:origin x="2300"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ando Chiquiza" userId="29e6035e-2e49-4fe5-a0fb-a2372be62baa" providerId="ADAL" clId="{8229232C-5F20-436E-AADD-6DFC49EF0D26}"/>
    <pc:docChg chg="modSld">
      <pc:chgData name="Fernando Chiquiza" userId="29e6035e-2e49-4fe5-a0fb-a2372be62baa" providerId="ADAL" clId="{8229232C-5F20-436E-AADD-6DFC49EF0D26}" dt="2023-11-15T13:51:30.895" v="20" actId="1076"/>
      <pc:docMkLst>
        <pc:docMk/>
      </pc:docMkLst>
      <pc:sldChg chg="addSp modSp mod">
        <pc:chgData name="Fernando Chiquiza" userId="29e6035e-2e49-4fe5-a0fb-a2372be62baa" providerId="ADAL" clId="{8229232C-5F20-436E-AADD-6DFC49EF0D26}" dt="2023-11-15T13:51:30.895" v="20" actId="1076"/>
        <pc:sldMkLst>
          <pc:docMk/>
          <pc:sldMk cId="2505825178" sldId="263"/>
        </pc:sldMkLst>
        <pc:picChg chg="mod">
          <ac:chgData name="Fernando Chiquiza" userId="29e6035e-2e49-4fe5-a0fb-a2372be62baa" providerId="ADAL" clId="{8229232C-5F20-436E-AADD-6DFC49EF0D26}" dt="2023-11-15T13:51:21.606" v="14" actId="1076"/>
          <ac:picMkLst>
            <pc:docMk/>
            <pc:sldMk cId="2505825178" sldId="263"/>
            <ac:picMk id="3" creationId="{58F806B1-EB9A-37EC-3E5D-F2AEF14AB20D}"/>
          </ac:picMkLst>
        </pc:picChg>
        <pc:picChg chg="mod">
          <ac:chgData name="Fernando Chiquiza" userId="29e6035e-2e49-4fe5-a0fb-a2372be62baa" providerId="ADAL" clId="{8229232C-5F20-436E-AADD-6DFC49EF0D26}" dt="2023-11-15T13:51:25.191" v="16" actId="1076"/>
          <ac:picMkLst>
            <pc:docMk/>
            <pc:sldMk cId="2505825178" sldId="263"/>
            <ac:picMk id="4" creationId="{31AB85F4-D768-BC74-2244-9110654C8A62}"/>
          </ac:picMkLst>
        </pc:picChg>
        <pc:picChg chg="add mod">
          <ac:chgData name="Fernando Chiquiza" userId="29e6035e-2e49-4fe5-a0fb-a2372be62baa" providerId="ADAL" clId="{8229232C-5F20-436E-AADD-6DFC49EF0D26}" dt="2023-11-15T13:51:30.895" v="20" actId="1076"/>
          <ac:picMkLst>
            <pc:docMk/>
            <pc:sldMk cId="2505825178" sldId="263"/>
            <ac:picMk id="5" creationId="{5AD8828F-7F54-6A2A-16C8-49E3A0FCA7D4}"/>
          </ac:picMkLst>
        </pc:picChg>
        <pc:picChg chg="mod">
          <ac:chgData name="Fernando Chiquiza" userId="29e6035e-2e49-4fe5-a0fb-a2372be62baa" providerId="ADAL" clId="{8229232C-5F20-436E-AADD-6DFC49EF0D26}" dt="2023-11-15T13:51:29.704" v="19" actId="1076"/>
          <ac:picMkLst>
            <pc:docMk/>
            <pc:sldMk cId="2505825178" sldId="263"/>
            <ac:picMk id="6" creationId="{CDCD08F3-9155-A91A-E29F-D083716A4087}"/>
          </ac:picMkLst>
        </pc:picChg>
        <pc:picChg chg="mod">
          <ac:chgData name="Fernando Chiquiza" userId="29e6035e-2e49-4fe5-a0fb-a2372be62baa" providerId="ADAL" clId="{8229232C-5F20-436E-AADD-6DFC49EF0D26}" dt="2023-11-15T13:51:09.647" v="7" actId="1076"/>
          <ac:picMkLst>
            <pc:docMk/>
            <pc:sldMk cId="2505825178" sldId="263"/>
            <ac:picMk id="8" creationId="{5AA47A8F-9334-2290-8DE8-E12E572A8320}"/>
          </ac:picMkLst>
        </pc:picChg>
        <pc:picChg chg="mod">
          <ac:chgData name="Fernando Chiquiza" userId="29e6035e-2e49-4fe5-a0fb-a2372be62baa" providerId="ADAL" clId="{8229232C-5F20-436E-AADD-6DFC49EF0D26}" dt="2023-11-15T13:51:10.897" v="8" actId="1076"/>
          <ac:picMkLst>
            <pc:docMk/>
            <pc:sldMk cId="2505825178" sldId="263"/>
            <ac:picMk id="11" creationId="{5FFCE7DF-1B68-ABC3-77F3-58C43CF6F6B8}"/>
          </ac:picMkLst>
        </pc:picChg>
        <pc:picChg chg="mod">
          <ac:chgData name="Fernando Chiquiza" userId="29e6035e-2e49-4fe5-a0fb-a2372be62baa" providerId="ADAL" clId="{8229232C-5F20-436E-AADD-6DFC49EF0D26}" dt="2023-11-15T13:51:23.602" v="15" actId="1076"/>
          <ac:picMkLst>
            <pc:docMk/>
            <pc:sldMk cId="2505825178" sldId="263"/>
            <ac:picMk id="1026" creationId="{12A9681E-0626-C829-D571-57AB7D0D4732}"/>
          </ac:picMkLst>
        </pc:picChg>
      </pc:sldChg>
    </pc:docChg>
  </pc:docChgLst>
  <pc:docChgLst>
    <pc:chgData name="Fernando Chiquiza" userId="a33df59c-1246-471d-a4d4-cf2399fb6ab9" providerId="ADAL" clId="{C1EF3C1F-B006-462B-910F-75E16475D845}"/>
    <pc:docChg chg="custSel modSld">
      <pc:chgData name="Fernando Chiquiza" userId="a33df59c-1246-471d-a4d4-cf2399fb6ab9" providerId="ADAL" clId="{C1EF3C1F-B006-462B-910F-75E16475D845}" dt="2021-09-04T12:54:54.533" v="1" actId="478"/>
      <pc:docMkLst>
        <pc:docMk/>
      </pc:docMkLst>
      <pc:sldChg chg="addSp delSp mod">
        <pc:chgData name="Fernando Chiquiza" userId="a33df59c-1246-471d-a4d4-cf2399fb6ab9" providerId="ADAL" clId="{C1EF3C1F-B006-462B-910F-75E16475D845}" dt="2021-09-04T12:54:54.533" v="1" actId="478"/>
        <pc:sldMkLst>
          <pc:docMk/>
          <pc:sldMk cId="0" sldId="256"/>
        </pc:sldMkLst>
        <pc:spChg chg="add del">
          <ac:chgData name="Fernando Chiquiza" userId="a33df59c-1246-471d-a4d4-cf2399fb6ab9" providerId="ADAL" clId="{C1EF3C1F-B006-462B-910F-75E16475D845}" dt="2021-09-04T12:54:54.533" v="1" actId="478"/>
          <ac:spMkLst>
            <pc:docMk/>
            <pc:sldMk cId="0" sldId="256"/>
            <ac:spMk id="5" creationId="{7BEF502C-9423-423B-8500-20D53998A1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learn.microsoft.com/en-us/azure/azure-functions/functions-scenarios#build-a-scalable-web-api" TargetMode="External"/><Relationship Id="rId13" Type="http://schemas.openxmlformats.org/officeDocument/2006/relationships/hyperlink" Target="https://learn.microsoft.com/en-us/azure/azure-functions/functions-scenarios" TargetMode="External"/><Relationship Id="rId18" Type="http://schemas.openxmlformats.org/officeDocument/2006/relationships/hyperlink" Target="https://learn.microsoft.com/en-us/azure/azure-functions/functions-scale#overview-of-plans" TargetMode="External"/><Relationship Id="rId3" Type="http://schemas.openxmlformats.org/officeDocument/2006/relationships/hyperlink" Target="https://learn.microsoft.com/en-us/azure/azure-functions/functions-triggers-bindings" TargetMode="External"/><Relationship Id="rId7" Type="http://schemas.openxmlformats.org/officeDocument/2006/relationships/hyperlink" Target="https://learn.microsoft.com/en-us/azure/azure-functions/functions-scenarios#run-scheduled-tasks" TargetMode="External"/><Relationship Id="rId12" Type="http://schemas.openxmlformats.org/officeDocument/2006/relationships/hyperlink" Target="https://learn.microsoft.com/en-us/azure/azure-functions/functions-scenarios#create-reliable-message-systems" TargetMode="External"/><Relationship Id="rId17" Type="http://schemas.openxmlformats.org/officeDocument/2006/relationships/hyperlink" Target="https://learn.microsoft.com/en-us/azure/azure-functions/functions-monitoring" TargetMode="External"/><Relationship Id="rId2" Type="http://schemas.openxmlformats.org/officeDocument/2006/relationships/slide" Target="../slides/slide10.xml"/><Relationship Id="rId16" Type="http://schemas.openxmlformats.org/officeDocument/2006/relationships/hyperlink" Target="https://learn.microsoft.com/en-us/azure/azure-functions/functions-deployment-technologies" TargetMode="External"/><Relationship Id="rId1" Type="http://schemas.openxmlformats.org/officeDocument/2006/relationships/notesMaster" Target="../notesMasters/notesMaster1.xml"/><Relationship Id="rId6" Type="http://schemas.openxmlformats.org/officeDocument/2006/relationships/hyperlink" Target="https://learn.microsoft.com/en-us/azure/azure-functions/functions-scenarios#machine-learning-and-ai" TargetMode="External"/><Relationship Id="rId11" Type="http://schemas.openxmlformats.org/officeDocument/2006/relationships/hyperlink" Target="https://learn.microsoft.com/en-us/azure/cosmos-db/introduction" TargetMode="External"/><Relationship Id="rId5" Type="http://schemas.openxmlformats.org/officeDocument/2006/relationships/hyperlink" Target="https://learn.microsoft.com/en-us/azure/azure-functions/functions-scenarios#real-time-stream-and-event-processing" TargetMode="External"/><Relationship Id="rId15" Type="http://schemas.openxmlformats.org/officeDocument/2006/relationships/hyperlink" Target="https://learn.microsoft.com/en-us/azure/azure-functions/functions-custom-handlers" TargetMode="External"/><Relationship Id="rId10" Type="http://schemas.openxmlformats.org/officeDocument/2006/relationships/hyperlink" Target="https://learn.microsoft.com/en-us/azure/azure-functions/functions-scenarios#respond-to-database-changes" TargetMode="External"/><Relationship Id="rId19" Type="http://schemas.openxmlformats.org/officeDocument/2006/relationships/hyperlink" Target="https://learn.microsoft.com/en-us/azure/azure-functions/event-driven-scaling" TargetMode="External"/><Relationship Id="rId4" Type="http://schemas.openxmlformats.org/officeDocument/2006/relationships/hyperlink" Target="https://learn.microsoft.com/en-us/azure/azure-functions/functions-scenarios#process-file-uploads" TargetMode="External"/><Relationship Id="rId9" Type="http://schemas.openxmlformats.org/officeDocument/2006/relationships/hyperlink" Target="https://learn.microsoft.com/en-us/azure/azure-functions/functions-scenarios#build-a-serverless-workflow" TargetMode="External"/><Relationship Id="rId14" Type="http://schemas.openxmlformats.org/officeDocument/2006/relationships/hyperlink" Target="https://learn.microsoft.com/en-us/azure/azure-functions/supported-language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s.wikipedia.org/wiki/Videojuego"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s.wikipedia.org/wiki/Konami"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s-es/dotnet/aspire/get-started/aspire-overview"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bing.com/search?q=puntos+m%c3%a1s+importantes+de+.net+aspir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s-es/dotnet/aspire/get-started/aspire-overview"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bing.com/search?q=puntos+m%c3%a1s+importantes+de+.net+aspir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BBC879FE-48F6-472C-DA0A-7B893FA64D63}"/>
            </a:ext>
          </a:extLst>
        </p:cNvPr>
        <p:cNvGrpSpPr/>
        <p:nvPr/>
      </p:nvGrpSpPr>
      <p:grpSpPr>
        <a:xfrm>
          <a:off x="0" y="0"/>
          <a:ext cx="0" cy="0"/>
          <a:chOff x="0" y="0"/>
          <a:chExt cx="0" cy="0"/>
        </a:xfrm>
      </p:grpSpPr>
      <p:sp>
        <p:nvSpPr>
          <p:cNvPr id="289" name="Google Shape;289;g35ed75ccf_028:notes">
            <a:extLst>
              <a:ext uri="{FF2B5EF4-FFF2-40B4-BE49-F238E27FC236}">
                <a16:creationId xmlns:a16="http://schemas.microsoft.com/office/drawing/2014/main" id="{A326F648-CEE2-DAE1-5505-AEEE17ED3C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a:extLst>
              <a:ext uri="{FF2B5EF4-FFF2-40B4-BE49-F238E27FC236}">
                <a16:creationId xmlns:a16="http://schemas.microsoft.com/office/drawing/2014/main" id="{EC281C3E-F180-655B-64BD-6A37612D0D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en-US" b="0" i="0" dirty="0">
                <a:solidFill>
                  <a:srgbClr val="161616"/>
                </a:solidFill>
                <a:effectLst/>
                <a:latin typeface="Segoe UI" panose="020B0502040204020203" pitchFamily="34" charset="0"/>
              </a:rPr>
              <a:t>Azure Functions is a serverless solution that allows you to write less code, maintain less infrastructure, and save on costs. Instead of worrying about deploying and maintaining servers, the cloud infrastructure provides all the up-to-date resources needed to keep your applications running.</a:t>
            </a:r>
          </a:p>
          <a:p>
            <a:pPr marL="139700" indent="0" algn="l">
              <a:buNone/>
            </a:pPr>
            <a:r>
              <a:rPr lang="en-US" b="0" i="0" dirty="0">
                <a:solidFill>
                  <a:srgbClr val="161616"/>
                </a:solidFill>
                <a:effectLst/>
                <a:latin typeface="Segoe UI" panose="020B0502040204020203" pitchFamily="34" charset="0"/>
              </a:rPr>
              <a:t>You focus on the code that matters most to you, in the most productive language for you, and Azure Functions handles the rest.</a:t>
            </a:r>
          </a:p>
          <a:p>
            <a:pPr marL="139700" indent="0" algn="l">
              <a:buNone/>
            </a:pPr>
            <a:r>
              <a:rPr lang="en-US" b="0" i="0" dirty="0">
                <a:solidFill>
                  <a:srgbClr val="161616"/>
                </a:solidFill>
                <a:effectLst/>
                <a:latin typeface="Segoe UI" panose="020B0502040204020203" pitchFamily="34" charset="0"/>
              </a:rPr>
              <a:t>For the best experience with the Functions documentation, choose your preferred development language from the list of native Functions languages at the top of the article.</a:t>
            </a:r>
          </a:p>
          <a:p>
            <a:pPr marL="139700" indent="0" algn="l">
              <a:spcBef>
                <a:spcPts val="2400"/>
              </a:spcBef>
              <a:spcAft>
                <a:spcPts val="900"/>
              </a:spcAft>
              <a:buNone/>
            </a:pPr>
            <a:r>
              <a:rPr lang="en-US" b="1" i="0" dirty="0">
                <a:solidFill>
                  <a:srgbClr val="161616"/>
                </a:solidFill>
                <a:effectLst/>
                <a:latin typeface="Segoe UI" panose="020B0502040204020203" pitchFamily="34" charset="0"/>
              </a:rPr>
              <a:t>Scenarios</a:t>
            </a:r>
          </a:p>
          <a:p>
            <a:pPr algn="l"/>
            <a:r>
              <a:rPr lang="en-US" b="0" i="0" dirty="0">
                <a:solidFill>
                  <a:srgbClr val="161616"/>
                </a:solidFill>
                <a:effectLst/>
                <a:latin typeface="Segoe UI" panose="020B0502040204020203" pitchFamily="34" charset="0"/>
              </a:rPr>
              <a:t>Functions provides a comprehensive set of event-driven </a:t>
            </a:r>
            <a:r>
              <a:rPr lang="en-US" b="0" i="0" u="none" strike="noStrike" dirty="0">
                <a:solidFill>
                  <a:srgbClr val="161616"/>
                </a:solidFill>
                <a:effectLst/>
                <a:latin typeface="Segoe UI" panose="020B0502040204020203" pitchFamily="34" charset="0"/>
                <a:hlinkClick r:id="rId3"/>
              </a:rPr>
              <a:t>triggers and bindings</a:t>
            </a:r>
            <a:r>
              <a:rPr lang="en-US" b="0" i="0" dirty="0">
                <a:solidFill>
                  <a:srgbClr val="161616"/>
                </a:solidFill>
                <a:effectLst/>
                <a:latin typeface="Segoe UI" panose="020B0502040204020203" pitchFamily="34" charset="0"/>
              </a:rPr>
              <a:t> that connect your functions to other services without having to write extra code.</a:t>
            </a:r>
          </a:p>
          <a:p>
            <a:pPr algn="l"/>
            <a:r>
              <a:rPr lang="en-US" b="0" i="0" dirty="0">
                <a:solidFill>
                  <a:srgbClr val="161616"/>
                </a:solidFill>
                <a:effectLst/>
                <a:latin typeface="Segoe UI" panose="020B0502040204020203" pitchFamily="34" charset="0"/>
              </a:rPr>
              <a:t>The following are a common, </a:t>
            </a:r>
            <a:r>
              <a:rPr lang="en-US" b="0" i="1" dirty="0">
                <a:solidFill>
                  <a:srgbClr val="161616"/>
                </a:solidFill>
                <a:effectLst/>
                <a:latin typeface="Segoe UI" panose="020B0502040204020203" pitchFamily="34" charset="0"/>
              </a:rPr>
              <a:t>but by no means exhaustive</a:t>
            </a:r>
            <a:r>
              <a:rPr lang="en-US" b="0" i="0" dirty="0">
                <a:solidFill>
                  <a:srgbClr val="161616"/>
                </a:solidFill>
                <a:effectLst/>
                <a:latin typeface="Segoe UI" panose="020B0502040204020203" pitchFamily="34" charset="0"/>
              </a:rPr>
              <a:t>, set of integrated scenarios that feature Functions.</a:t>
            </a:r>
          </a:p>
          <a:p>
            <a:pPr marL="139700" indent="0" algn="l">
              <a:buNone/>
            </a:pPr>
            <a:r>
              <a:rPr lang="en-US" b="0" i="0" u="none" strike="noStrike" dirty="0">
                <a:solidFill>
                  <a:srgbClr val="161616"/>
                </a:solidFill>
                <a:effectLst/>
                <a:latin typeface="Segoe UI" panose="020B0502040204020203" pitchFamily="34" charset="0"/>
                <a:hlinkClick r:id="rId4"/>
              </a:rPr>
              <a:t>Process file uploads</a:t>
            </a:r>
            <a:r>
              <a:rPr lang="en-US" b="0" i="0" u="none" strike="noStrike"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Run code when a file is uploaded or changed in blob storage.</a:t>
            </a:r>
          </a:p>
          <a:p>
            <a:pPr marL="139700" indent="0" algn="l">
              <a:buNone/>
            </a:pPr>
            <a:r>
              <a:rPr lang="en-US" b="0" i="0" u="none" strike="noStrike" dirty="0">
                <a:solidFill>
                  <a:srgbClr val="161616"/>
                </a:solidFill>
                <a:effectLst/>
                <a:latin typeface="Segoe UI" panose="020B0502040204020203" pitchFamily="34" charset="0"/>
                <a:hlinkClick r:id="rId5"/>
              </a:rPr>
              <a:t>Process data in real time</a:t>
            </a:r>
            <a:r>
              <a:rPr lang="en-US" b="0" i="0" u="none" strike="noStrike"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Capture and transform data from event and IoT source streams on the way to storage.</a:t>
            </a:r>
          </a:p>
          <a:p>
            <a:pPr marL="139700" indent="0" algn="l">
              <a:buNone/>
            </a:pPr>
            <a:r>
              <a:rPr lang="en-US" b="0" i="0" u="none" strike="noStrike" dirty="0">
                <a:solidFill>
                  <a:srgbClr val="161616"/>
                </a:solidFill>
                <a:effectLst/>
                <a:latin typeface="Segoe UI" panose="020B0502040204020203" pitchFamily="34" charset="0"/>
                <a:hlinkClick r:id="rId6"/>
              </a:rPr>
              <a:t>Infer on data models</a:t>
            </a:r>
            <a:r>
              <a:rPr lang="en-US" b="0" i="0" u="none" strike="noStrike"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Pull text from a queue and present it to various AI services for analysis and classification.</a:t>
            </a:r>
          </a:p>
          <a:p>
            <a:pPr marL="139700" indent="0" algn="l">
              <a:buNone/>
            </a:pPr>
            <a:r>
              <a:rPr lang="en-US" b="0" i="0" u="none" strike="noStrike" dirty="0">
                <a:solidFill>
                  <a:srgbClr val="161616"/>
                </a:solidFill>
                <a:effectLst/>
                <a:latin typeface="Segoe UI" panose="020B0502040204020203" pitchFamily="34" charset="0"/>
                <a:hlinkClick r:id="rId7"/>
              </a:rPr>
              <a:t>Run scheduled task</a:t>
            </a:r>
            <a:r>
              <a:rPr lang="en-US" b="0" i="0" u="none" strike="noStrike"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Execute data clean-up code on pre-defined timed intervals.</a:t>
            </a:r>
          </a:p>
          <a:p>
            <a:pPr marL="139700" indent="0" algn="l">
              <a:buNone/>
            </a:pPr>
            <a:r>
              <a:rPr lang="en-US" b="0" i="0" u="none" strike="noStrike" dirty="0">
                <a:solidFill>
                  <a:srgbClr val="161616"/>
                </a:solidFill>
                <a:effectLst/>
                <a:latin typeface="Segoe UI" panose="020B0502040204020203" pitchFamily="34" charset="0"/>
                <a:hlinkClick r:id="rId8"/>
              </a:rPr>
              <a:t>Build a scalable web API</a:t>
            </a:r>
            <a:r>
              <a:rPr lang="en-US" b="0" i="0" u="none" strike="noStrike"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Implement a set of REST endpoints for your web applications using HTTP triggers.</a:t>
            </a:r>
          </a:p>
          <a:p>
            <a:pPr marL="139700" indent="0" algn="l">
              <a:buNone/>
            </a:pPr>
            <a:r>
              <a:rPr lang="en-US" b="0" i="0" u="none" strike="noStrike" dirty="0">
                <a:solidFill>
                  <a:srgbClr val="161616"/>
                </a:solidFill>
                <a:effectLst/>
                <a:latin typeface="Segoe UI" panose="020B0502040204020203" pitchFamily="34" charset="0"/>
                <a:hlinkClick r:id="rId9"/>
              </a:rPr>
              <a:t>Build a serverless workflow</a:t>
            </a:r>
            <a:r>
              <a:rPr lang="en-US" b="0" i="0" u="none" strike="noStrike"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Create an event-driven workflow from a series of functions using Durable Functions.</a:t>
            </a:r>
          </a:p>
          <a:p>
            <a:pPr marL="139700" indent="0" algn="l">
              <a:buNone/>
            </a:pPr>
            <a:r>
              <a:rPr lang="en-US" b="0" i="0" u="none" strike="noStrike" dirty="0">
                <a:solidFill>
                  <a:srgbClr val="161616"/>
                </a:solidFill>
                <a:effectLst/>
                <a:latin typeface="Segoe UI" panose="020B0502040204020203" pitchFamily="34" charset="0"/>
                <a:hlinkClick r:id="rId10"/>
              </a:rPr>
              <a:t>Respond to database changes</a:t>
            </a:r>
            <a:r>
              <a:rPr lang="en-US" b="0" i="0" u="none" strike="noStrike"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Run custom logic when a document is created or updated in </a:t>
            </a:r>
            <a:r>
              <a:rPr lang="en-US" b="0" i="0" u="none" strike="noStrike" dirty="0">
                <a:solidFill>
                  <a:srgbClr val="161616"/>
                </a:solidFill>
                <a:effectLst/>
                <a:latin typeface="Segoe UI" panose="020B0502040204020203" pitchFamily="34" charset="0"/>
                <a:hlinkClick r:id="rId11"/>
              </a:rPr>
              <a:t>Azure Cosmos DB</a:t>
            </a:r>
            <a:r>
              <a:rPr lang="en-US" b="0" i="0" dirty="0">
                <a:solidFill>
                  <a:srgbClr val="161616"/>
                </a:solidFill>
                <a:effectLst/>
                <a:latin typeface="Segoe UI" panose="020B0502040204020203" pitchFamily="34" charset="0"/>
              </a:rPr>
              <a:t>.</a:t>
            </a:r>
          </a:p>
          <a:p>
            <a:pPr marL="139700" indent="0" algn="l">
              <a:buNone/>
            </a:pPr>
            <a:r>
              <a:rPr lang="en-US" b="0" i="0" u="none" strike="noStrike" dirty="0">
                <a:solidFill>
                  <a:srgbClr val="161616"/>
                </a:solidFill>
                <a:effectLst/>
                <a:latin typeface="Segoe UI" panose="020B0502040204020203" pitchFamily="34" charset="0"/>
                <a:hlinkClick r:id="rId12"/>
              </a:rPr>
              <a:t>Create reliable message systems</a:t>
            </a:r>
            <a:r>
              <a:rPr lang="en-US" b="0" i="0" u="none" strike="noStrike"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Process message queues using Queue Storage, Service Bus, or Event Hubs.</a:t>
            </a:r>
          </a:p>
          <a:p>
            <a:pPr algn="l"/>
            <a:endParaRPr lang="en-US" b="0" i="0" dirty="0">
              <a:solidFill>
                <a:srgbClr val="161616"/>
              </a:solidFill>
              <a:effectLst/>
              <a:latin typeface="Segoe UI" panose="020B0502040204020203" pitchFamily="34" charset="0"/>
            </a:endParaRPr>
          </a:p>
          <a:p>
            <a:pPr marL="139700" indent="0" algn="l">
              <a:buNone/>
            </a:pPr>
            <a:r>
              <a:rPr lang="en-US" b="0" i="0" dirty="0">
                <a:solidFill>
                  <a:srgbClr val="161616"/>
                </a:solidFill>
                <a:effectLst/>
                <a:latin typeface="Segoe UI" panose="020B0502040204020203" pitchFamily="34" charset="0"/>
              </a:rPr>
              <a:t>These scenarios allow you to build event-driven systems using modern architectural patterns. For more information, see </a:t>
            </a:r>
            <a:r>
              <a:rPr lang="en-US" b="0" i="0" u="none" strike="noStrike" dirty="0">
                <a:solidFill>
                  <a:srgbClr val="161616"/>
                </a:solidFill>
                <a:effectLst/>
                <a:latin typeface="Segoe UI" panose="020B0502040204020203" pitchFamily="34" charset="0"/>
                <a:hlinkClick r:id="rId13"/>
              </a:rPr>
              <a:t>Azure Functions Scenarios</a:t>
            </a:r>
            <a:r>
              <a:rPr lang="en-US" b="0" i="0" dirty="0">
                <a:solidFill>
                  <a:srgbClr val="161616"/>
                </a:solidFill>
                <a:effectLst/>
                <a:latin typeface="Segoe UI" panose="020B0502040204020203" pitchFamily="34" charset="0"/>
              </a:rPr>
              <a:t>.</a:t>
            </a:r>
          </a:p>
          <a:p>
            <a:pPr marL="139700" indent="0" algn="l">
              <a:spcBef>
                <a:spcPts val="2400"/>
              </a:spcBef>
              <a:spcAft>
                <a:spcPts val="900"/>
              </a:spcAft>
              <a:buNone/>
            </a:pPr>
            <a:r>
              <a:rPr lang="en-US" b="1" i="0" dirty="0">
                <a:solidFill>
                  <a:srgbClr val="161616"/>
                </a:solidFill>
                <a:effectLst/>
                <a:latin typeface="Segoe UI" panose="020B0502040204020203" pitchFamily="34" charset="0"/>
              </a:rPr>
              <a:t>Development lifecycle</a:t>
            </a:r>
          </a:p>
          <a:p>
            <a:pPr algn="l">
              <a:spcBef>
                <a:spcPts val="2400"/>
              </a:spcBef>
              <a:spcAft>
                <a:spcPts val="900"/>
              </a:spcAft>
            </a:pPr>
            <a:endParaRPr lang="en-US" b="1"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With Functions, you write your function code in your preferred language using your favorite development tools and then deploy your code to the Azure cloud. Functions provides native support for developing in </a:t>
            </a:r>
            <a:r>
              <a:rPr lang="en-US" b="0" i="0" u="none" strike="noStrike" dirty="0">
                <a:solidFill>
                  <a:srgbClr val="161616"/>
                </a:solidFill>
                <a:effectLst/>
                <a:latin typeface="Segoe UI" panose="020B0502040204020203" pitchFamily="34" charset="0"/>
                <a:hlinkClick r:id="rId14"/>
              </a:rPr>
              <a:t>C#, Java, JavaScript, PowerShell, Python</a:t>
            </a:r>
            <a:r>
              <a:rPr lang="en-US" b="0" i="0" dirty="0">
                <a:solidFill>
                  <a:srgbClr val="161616"/>
                </a:solidFill>
                <a:effectLst/>
                <a:latin typeface="Segoe UI" panose="020B0502040204020203" pitchFamily="34" charset="0"/>
              </a:rPr>
              <a:t>, plus the ability to use </a:t>
            </a:r>
            <a:r>
              <a:rPr lang="en-US" b="0" i="0" u="none" strike="noStrike" dirty="0">
                <a:solidFill>
                  <a:srgbClr val="161616"/>
                </a:solidFill>
                <a:effectLst/>
                <a:latin typeface="Segoe UI" panose="020B0502040204020203" pitchFamily="34" charset="0"/>
                <a:hlinkClick r:id="rId15"/>
              </a:rPr>
              <a:t>more languages</a:t>
            </a:r>
            <a:r>
              <a:rPr lang="en-US" b="0" i="0" dirty="0">
                <a:solidFill>
                  <a:srgbClr val="161616"/>
                </a:solidFill>
                <a:effectLst/>
                <a:latin typeface="Segoe UI" panose="020B0502040204020203" pitchFamily="34" charset="0"/>
              </a:rPr>
              <a:t>, such as Rust and Go.</a:t>
            </a:r>
          </a:p>
          <a:p>
            <a:pPr algn="l"/>
            <a:r>
              <a:rPr lang="en-US" b="0" i="0" dirty="0">
                <a:solidFill>
                  <a:srgbClr val="161616"/>
                </a:solidFill>
                <a:effectLst/>
                <a:latin typeface="Segoe UI" panose="020B0502040204020203" pitchFamily="34" charset="0"/>
              </a:rPr>
              <a:t>Functions integrates directly with Visual Studio, Visual Studio Code, Maven, and other popular development tools to enable seamless debugging and </a:t>
            </a:r>
            <a:r>
              <a:rPr lang="en-US" b="0" i="0" u="none" strike="noStrike" dirty="0">
                <a:solidFill>
                  <a:srgbClr val="161616"/>
                </a:solidFill>
                <a:effectLst/>
                <a:latin typeface="Segoe UI" panose="020B0502040204020203" pitchFamily="34" charset="0"/>
                <a:hlinkClick r:id="rId16"/>
              </a:rPr>
              <a:t>deployments</a:t>
            </a:r>
            <a:r>
              <a:rPr lang="en-US" b="0" i="0" dirty="0">
                <a:solidFill>
                  <a:srgbClr val="161616"/>
                </a:solidFill>
                <a:effectLst/>
                <a:latin typeface="Segoe UI" panose="020B0502040204020203" pitchFamily="34" charset="0"/>
              </a:rPr>
              <a:t>.</a:t>
            </a:r>
          </a:p>
          <a:p>
            <a:pPr algn="l"/>
            <a:r>
              <a:rPr lang="en-US" b="0" i="0" dirty="0">
                <a:solidFill>
                  <a:srgbClr val="161616"/>
                </a:solidFill>
                <a:effectLst/>
                <a:latin typeface="Segoe UI" panose="020B0502040204020203" pitchFamily="34" charset="0"/>
              </a:rPr>
              <a:t>Functions also integrates with Azure Monitor and Azure Application Insights to provide comprehensive runtime telemetry and analysis of your </a:t>
            </a:r>
            <a:r>
              <a:rPr lang="en-US" b="0" i="0" u="none" strike="noStrike" dirty="0">
                <a:solidFill>
                  <a:srgbClr val="161616"/>
                </a:solidFill>
                <a:effectLst/>
                <a:latin typeface="Segoe UI" panose="020B0502040204020203" pitchFamily="34" charset="0"/>
                <a:hlinkClick r:id="rId17"/>
              </a:rPr>
              <a:t>functions in the cloud</a:t>
            </a:r>
            <a:r>
              <a:rPr lang="en-US" b="0" i="0" dirty="0">
                <a:solidFill>
                  <a:srgbClr val="161616"/>
                </a:solidFill>
                <a:effectLst/>
                <a:latin typeface="Segoe UI" panose="020B0502040204020203" pitchFamily="34" charset="0"/>
              </a:rPr>
              <a:t>.</a:t>
            </a:r>
          </a:p>
          <a:p>
            <a:pPr marL="139700" indent="0" algn="l">
              <a:spcBef>
                <a:spcPts val="2400"/>
              </a:spcBef>
              <a:spcAft>
                <a:spcPts val="900"/>
              </a:spcAft>
              <a:buNone/>
            </a:pPr>
            <a:r>
              <a:rPr lang="en-US" b="1" i="0" dirty="0">
                <a:solidFill>
                  <a:srgbClr val="161616"/>
                </a:solidFill>
                <a:effectLst/>
                <a:latin typeface="Segoe UI" panose="020B0502040204020203" pitchFamily="34" charset="0"/>
              </a:rPr>
              <a:t>Hosting options</a:t>
            </a:r>
          </a:p>
          <a:p>
            <a:pPr algn="l"/>
            <a:r>
              <a:rPr lang="en-US" b="0" i="0" dirty="0">
                <a:solidFill>
                  <a:srgbClr val="161616"/>
                </a:solidFill>
                <a:effectLst/>
                <a:latin typeface="Segoe UI" panose="020B0502040204020203" pitchFamily="34" charset="0"/>
              </a:rPr>
              <a:t>Functions provides a variety of </a:t>
            </a:r>
            <a:r>
              <a:rPr lang="en-US" b="0" i="0" u="none" strike="noStrike" dirty="0">
                <a:solidFill>
                  <a:srgbClr val="161616"/>
                </a:solidFill>
                <a:effectLst/>
                <a:latin typeface="Segoe UI" panose="020B0502040204020203" pitchFamily="34" charset="0"/>
                <a:hlinkClick r:id="rId18"/>
              </a:rPr>
              <a:t>hosting options</a:t>
            </a:r>
            <a:r>
              <a:rPr lang="en-US" b="0" i="0" dirty="0">
                <a:solidFill>
                  <a:srgbClr val="161616"/>
                </a:solidFill>
                <a:effectLst/>
                <a:latin typeface="Segoe UI" panose="020B0502040204020203" pitchFamily="34" charset="0"/>
              </a:rPr>
              <a:t> for your business needs and application workload. </a:t>
            </a:r>
            <a:r>
              <a:rPr lang="en-US" b="0" i="0" u="none" strike="noStrike" dirty="0">
                <a:solidFill>
                  <a:srgbClr val="161616"/>
                </a:solidFill>
                <a:effectLst/>
                <a:latin typeface="Segoe UI" panose="020B0502040204020203" pitchFamily="34" charset="0"/>
                <a:hlinkClick r:id="rId19"/>
              </a:rPr>
              <a:t>Event-driven scaling hosting options</a:t>
            </a:r>
            <a:r>
              <a:rPr lang="en-US" b="0" i="0" dirty="0">
                <a:solidFill>
                  <a:srgbClr val="161616"/>
                </a:solidFill>
                <a:effectLst/>
                <a:latin typeface="Segoe UI" panose="020B0502040204020203" pitchFamily="34" charset="0"/>
              </a:rPr>
              <a:t> range from fully serverless, where you only pay for execution time (Consumption plan), to always warm instances kept ready for fastest response times (Premium plan).</a:t>
            </a:r>
          </a:p>
          <a:p>
            <a:pPr algn="l"/>
            <a:r>
              <a:rPr lang="en-US" b="0" i="0" dirty="0">
                <a:solidFill>
                  <a:srgbClr val="161616"/>
                </a:solidFill>
                <a:effectLst/>
                <a:latin typeface="Segoe UI" panose="020B0502040204020203" pitchFamily="34" charset="0"/>
              </a:rPr>
              <a:t>When you have excess App Service hosting resources, you can host your functions in an existing App Service plan. This kind of Dedicated hosting plan is also a good choice when you need predictable scaling behaviors and costs from your functions.</a:t>
            </a:r>
          </a:p>
          <a:p>
            <a:pPr algn="l"/>
            <a:r>
              <a:rPr lang="en-US" b="0" i="0" dirty="0">
                <a:solidFill>
                  <a:srgbClr val="161616"/>
                </a:solidFill>
                <a:effectLst/>
                <a:latin typeface="Segoe UI" panose="020B0502040204020203" pitchFamily="34" charset="0"/>
              </a:rPr>
              <a:t>If you want complete control over your functions runtime environment and dependencies, you can even deploy your functions in containers that you can fully customize. Your custom containers can be hosted by Functions, deployed as part of a microservices architecture in Azure Container Apps, or even self-hosted in Kubernetes.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405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FAAEC6C6-61EF-FE4E-7000-97C98D70085B}"/>
            </a:ext>
          </a:extLst>
        </p:cNvPr>
        <p:cNvGrpSpPr/>
        <p:nvPr/>
      </p:nvGrpSpPr>
      <p:grpSpPr>
        <a:xfrm>
          <a:off x="0" y="0"/>
          <a:ext cx="0" cy="0"/>
          <a:chOff x="0" y="0"/>
          <a:chExt cx="0" cy="0"/>
        </a:xfrm>
      </p:grpSpPr>
      <p:sp>
        <p:nvSpPr>
          <p:cNvPr id="289" name="Google Shape;289;g35ed75ccf_028:notes">
            <a:extLst>
              <a:ext uri="{FF2B5EF4-FFF2-40B4-BE49-F238E27FC236}">
                <a16:creationId xmlns:a16="http://schemas.microsoft.com/office/drawing/2014/main" id="{3264F091-7EED-1977-A7F6-2F5208F10E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a:extLst>
              <a:ext uri="{FF2B5EF4-FFF2-40B4-BE49-F238E27FC236}">
                <a16:creationId xmlns:a16="http://schemas.microsoft.com/office/drawing/2014/main" id="{37888AC4-E861-D26D-1AE4-7C851513F6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467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071162D8-927B-92B1-1C1B-DC8B9F8990C7}"/>
            </a:ext>
          </a:extLst>
        </p:cNvPr>
        <p:cNvGrpSpPr/>
        <p:nvPr/>
      </p:nvGrpSpPr>
      <p:grpSpPr>
        <a:xfrm>
          <a:off x="0" y="0"/>
          <a:ext cx="0" cy="0"/>
          <a:chOff x="0" y="0"/>
          <a:chExt cx="0" cy="0"/>
        </a:xfrm>
      </p:grpSpPr>
      <p:sp>
        <p:nvSpPr>
          <p:cNvPr id="166" name="Google Shape;166;g35f391192_029:notes">
            <a:extLst>
              <a:ext uri="{FF2B5EF4-FFF2-40B4-BE49-F238E27FC236}">
                <a16:creationId xmlns:a16="http://schemas.microsoft.com/office/drawing/2014/main" id="{CFF97AED-C19F-CE8F-DB33-107E1816FF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a:extLst>
              <a:ext uri="{FF2B5EF4-FFF2-40B4-BE49-F238E27FC236}">
                <a16:creationId xmlns:a16="http://schemas.microsoft.com/office/drawing/2014/main" id="{68C052AA-CE54-4C68-6EB8-D9973CD64A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458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40AE54DA-1766-2287-75D6-6070A24915E4}"/>
            </a:ext>
          </a:extLst>
        </p:cNvPr>
        <p:cNvGrpSpPr/>
        <p:nvPr/>
      </p:nvGrpSpPr>
      <p:grpSpPr>
        <a:xfrm>
          <a:off x="0" y="0"/>
          <a:ext cx="0" cy="0"/>
          <a:chOff x="0" y="0"/>
          <a:chExt cx="0" cy="0"/>
        </a:xfrm>
      </p:grpSpPr>
      <p:sp>
        <p:nvSpPr>
          <p:cNvPr id="289" name="Google Shape;289;g35ed75ccf_028:notes">
            <a:extLst>
              <a:ext uri="{FF2B5EF4-FFF2-40B4-BE49-F238E27FC236}">
                <a16:creationId xmlns:a16="http://schemas.microsoft.com/office/drawing/2014/main" id="{FBA78E04-0C7E-F707-9803-DA4444A139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a:extLst>
              <a:ext uri="{FF2B5EF4-FFF2-40B4-BE49-F238E27FC236}">
                <a16:creationId xmlns:a16="http://schemas.microsoft.com/office/drawing/2014/main" id="{DA124FDE-8D95-3C13-13F2-56CE38223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s-ES" dirty="0" err="1"/>
              <a:t>Dapr</a:t>
            </a:r>
            <a:r>
              <a:rPr lang="es-ES" dirty="0"/>
              <a:t>: </a:t>
            </a:r>
            <a:r>
              <a:rPr lang="es-ES" dirty="0" err="1"/>
              <a:t>Distributed</a:t>
            </a:r>
            <a:r>
              <a:rPr lang="es-ES" dirty="0"/>
              <a:t> Application Runtime</a:t>
            </a:r>
          </a:p>
          <a:p>
            <a:pPr marL="139700" indent="0">
              <a:buNone/>
            </a:pPr>
            <a:r>
              <a:rPr lang="es-ES" dirty="0"/>
              <a:t>Es un conjunto de </a:t>
            </a:r>
            <a:r>
              <a:rPr lang="es-ES" dirty="0" err="1"/>
              <a:t>APIs</a:t>
            </a:r>
            <a:r>
              <a:rPr lang="es-ES" dirty="0"/>
              <a:t> que permiten a los desarrolladores implementar aplicaciones de microservicios portables y confiables.</a:t>
            </a:r>
          </a:p>
          <a:p>
            <a:pPr marL="139700" indent="0">
              <a:buNone/>
            </a:pPr>
            <a:r>
              <a:rPr lang="es-ES" dirty="0"/>
              <a:t>Podemos trabajar con </a:t>
            </a:r>
          </a:p>
          <a:p>
            <a:pPr marL="628650" lvl="1" indent="-171450">
              <a:buFont typeface="Arial" panose="020B0604020202020204" pitchFamily="34" charset="0"/>
              <a:buChar char="•"/>
            </a:pPr>
            <a:r>
              <a:rPr lang="es-ES" dirty="0" err="1"/>
              <a:t>State</a:t>
            </a:r>
            <a:r>
              <a:rPr lang="es-ES" dirty="0"/>
              <a:t> Management.</a:t>
            </a:r>
          </a:p>
          <a:p>
            <a:pPr marL="628650" lvl="1" indent="-171450">
              <a:buFont typeface="Arial" panose="020B0604020202020204" pitchFamily="34" charset="0"/>
              <a:buChar char="•"/>
            </a:pPr>
            <a:r>
              <a:rPr lang="es-ES" dirty="0"/>
              <a:t>Secretos.</a:t>
            </a:r>
          </a:p>
          <a:p>
            <a:pPr marL="628650" lvl="1" indent="-171450">
              <a:buFont typeface="Arial" panose="020B0604020202020204" pitchFamily="34" charset="0"/>
              <a:buChar char="•"/>
            </a:pPr>
            <a:r>
              <a:rPr lang="es-ES" dirty="0"/>
              <a:t>Patrón pub/sub.</a:t>
            </a:r>
          </a:p>
          <a:p>
            <a:pPr marL="628650" lvl="1" indent="-171450">
              <a:buFont typeface="Arial" panose="020B0604020202020204" pitchFamily="34" charset="0"/>
              <a:buChar char="•"/>
            </a:pPr>
            <a:r>
              <a:rPr lang="es-ES" dirty="0" err="1"/>
              <a:t>Etc</a:t>
            </a:r>
            <a:r>
              <a:rPr lang="es-ES" dirty="0"/>
              <a:t>…</a:t>
            </a:r>
          </a:p>
          <a:p>
            <a:pPr marL="0" indent="0">
              <a:buFont typeface="Arial" panose="020B0604020202020204" pitchFamily="34" charset="0"/>
              <a:buNone/>
            </a:pPr>
            <a:r>
              <a:rPr lang="es-ES" dirty="0"/>
              <a:t>El objetivo de </a:t>
            </a:r>
            <a:r>
              <a:rPr lang="es-ES" dirty="0" err="1"/>
              <a:t>Dapr</a:t>
            </a:r>
            <a:r>
              <a:rPr lang="es-ES" dirty="0"/>
              <a:t> es proporcionar fiabilidad, resiliencia a través de reintentos, marcha atrás, </a:t>
            </a:r>
            <a:r>
              <a:rPr lang="es-ES" dirty="0" err="1"/>
              <a:t>circuit</a:t>
            </a:r>
            <a:r>
              <a:rPr lang="es-ES" dirty="0"/>
              <a:t> breaker. Las comunicaciones están son seguras, ya que se encuentran encriptadas </a:t>
            </a:r>
            <a:r>
              <a:rPr lang="es-ES" dirty="0" err="1"/>
              <a:t>mTLS</a:t>
            </a:r>
            <a:r>
              <a:rPr lang="es-ES" dirty="0"/>
              <a:t>. Al final tenemos una aplicación realmente portable</a:t>
            </a:r>
          </a:p>
          <a:p>
            <a:pPr marL="171450" indent="-171450">
              <a:buFont typeface="Arial" panose="020B0604020202020204" pitchFamily="34" charset="0"/>
              <a:buChar char="•"/>
            </a:pPr>
            <a:endParaRPr lang="en-US" dirty="0"/>
          </a:p>
          <a:p>
            <a:pPr marL="0" lvl="0" indent="0" algn="l" rtl="0">
              <a:spcBef>
                <a:spcPts val="0"/>
              </a:spcBef>
              <a:spcAft>
                <a:spcPts val="0"/>
              </a:spcAft>
              <a:buNone/>
            </a:pPr>
            <a:endParaRPr lang="es-ES" dirty="0"/>
          </a:p>
        </p:txBody>
      </p:sp>
    </p:spTree>
    <p:extLst>
      <p:ext uri="{BB962C8B-B14F-4D97-AF65-F5344CB8AC3E}">
        <p14:creationId xmlns:p14="http://schemas.microsoft.com/office/powerpoint/2010/main" val="3944460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2A75227A-374F-0C6A-CDE4-BC8E5A46CF5E}"/>
            </a:ext>
          </a:extLst>
        </p:cNvPr>
        <p:cNvGrpSpPr/>
        <p:nvPr/>
      </p:nvGrpSpPr>
      <p:grpSpPr>
        <a:xfrm>
          <a:off x="0" y="0"/>
          <a:ext cx="0" cy="0"/>
          <a:chOff x="0" y="0"/>
          <a:chExt cx="0" cy="0"/>
        </a:xfrm>
      </p:grpSpPr>
      <p:sp>
        <p:nvSpPr>
          <p:cNvPr id="289" name="Google Shape;289;g35ed75ccf_028:notes">
            <a:extLst>
              <a:ext uri="{FF2B5EF4-FFF2-40B4-BE49-F238E27FC236}">
                <a16:creationId xmlns:a16="http://schemas.microsoft.com/office/drawing/2014/main" id="{ED3BD061-960D-0008-033C-704E84B1CD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a:extLst>
              <a:ext uri="{FF2B5EF4-FFF2-40B4-BE49-F238E27FC236}">
                <a16:creationId xmlns:a16="http://schemas.microsoft.com/office/drawing/2014/main" id="{9DC8102D-05AD-6288-DB3D-ED2D14CC2B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en-US" b="1" i="0" dirty="0">
                <a:solidFill>
                  <a:srgbClr val="000000"/>
                </a:solidFill>
                <a:effectLst/>
                <a:latin typeface="noto sans" panose="020B0502040504020204" pitchFamily="34" charset="0"/>
              </a:rPr>
              <a:t>Infrastructure complexity &amp; coupling</a:t>
            </a:r>
          </a:p>
          <a:p>
            <a:pPr algn="just"/>
            <a:r>
              <a:rPr lang="en-US" b="0" i="0" dirty="0">
                <a:solidFill>
                  <a:srgbClr val="000000"/>
                </a:solidFill>
                <a:effectLst/>
                <a:latin typeface="noto sans" panose="020B0502040504020204" pitchFamily="34" charset="0"/>
              </a:rPr>
              <a:t>The </a:t>
            </a:r>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building block APIs, provide an abstraction over the underlying infrastructure. Development teams don’t require product-specific SDKs when using the </a:t>
            </a:r>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APIs, making it easy to switch from one product to another and support multiple different products of the same type. For example; developers use the </a:t>
            </a:r>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Pub/Sub API in their code, and during development, they use Redis Streams as the message broker that runs locally in a container, while the production environment uses Kafka that runs in the cloud. Equally, platform teams can provide multiple messaging products such as Kafka, Pulsar, and RabbitMQ, and development teams can use either of them using the same Pub/Sub API.</a:t>
            </a:r>
          </a:p>
          <a:p>
            <a:pPr marL="139700" indent="0" algn="l">
              <a:buNone/>
            </a:pPr>
            <a:r>
              <a:rPr lang="en-US" b="1" i="0" dirty="0">
                <a:solidFill>
                  <a:srgbClr val="000000"/>
                </a:solidFill>
                <a:effectLst/>
                <a:latin typeface="noto sans" panose="020B0502040504020204" pitchFamily="34" charset="0"/>
              </a:rPr>
              <a:t>Observability to resolve production issues</a:t>
            </a:r>
          </a:p>
          <a:p>
            <a:pPr algn="just"/>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improves observability in distributed applications since all communication between applications and infrastructure passes through the </a:t>
            </a:r>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process. </a:t>
            </a:r>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natively integrates with </a:t>
            </a:r>
            <a:r>
              <a:rPr lang="en-US" b="0" i="0" dirty="0" err="1">
                <a:solidFill>
                  <a:srgbClr val="000000"/>
                </a:solidFill>
                <a:effectLst/>
                <a:latin typeface="noto sans" panose="020B0502040504020204" pitchFamily="34" charset="0"/>
              </a:rPr>
              <a:t>OpenTelemetry</a:t>
            </a:r>
            <a:r>
              <a:rPr lang="en-US" b="0" i="0" dirty="0">
                <a:solidFill>
                  <a:srgbClr val="000000"/>
                </a:solidFill>
                <a:effectLst/>
                <a:latin typeface="noto sans" panose="020B0502040504020204" pitchFamily="34" charset="0"/>
              </a:rPr>
              <a:t>, and by automatically generating and propagating tracing contexts using the W3C tracing specification across all its APIs, </a:t>
            </a:r>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removes the need for manual instrumentation, saving development time. This allows for easier telemetry data collection that includes metrics, logs, and traces and faster time to resolution of issues, given the critical need for observability in production environments.</a:t>
            </a:r>
          </a:p>
          <a:p>
            <a:pPr marL="139700" indent="0" algn="l">
              <a:buNone/>
            </a:pPr>
            <a:r>
              <a:rPr lang="en-US" b="1" i="0" dirty="0">
                <a:solidFill>
                  <a:srgbClr val="000000"/>
                </a:solidFill>
                <a:effectLst/>
                <a:latin typeface="noto sans" panose="020B0502040504020204" pitchFamily="34" charset="0"/>
              </a:rPr>
              <a:t>Managing security &amp; compliance</a:t>
            </a:r>
          </a:p>
          <a:p>
            <a:pPr algn="just"/>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has several built-in features to manage secure communication, access control and authentication. </a:t>
            </a:r>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uses mutual Transport Layer Security (</a:t>
            </a:r>
            <a:r>
              <a:rPr lang="en-US" b="0" i="0" dirty="0" err="1">
                <a:solidFill>
                  <a:srgbClr val="000000"/>
                </a:solidFill>
                <a:effectLst/>
                <a:latin typeface="noto sans" panose="020B0502040504020204" pitchFamily="34" charset="0"/>
              </a:rPr>
              <a:t>mTLS</a:t>
            </a:r>
            <a:r>
              <a:rPr lang="en-US" b="0" i="0" dirty="0">
                <a:solidFill>
                  <a:srgbClr val="000000"/>
                </a:solidFill>
                <a:effectLst/>
                <a:latin typeface="noto sans" panose="020B0502040504020204" pitchFamily="34" charset="0"/>
              </a:rPr>
              <a:t>) to encrypt communication between services, ensuring data integrity and confidentiality. Access Policies can be defined by the platform team to control access to services, infrastructure resources (components) and secrets for governance. Additionally, </a:t>
            </a:r>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supports middleware components, such as OAuth 2.0, which can handle authentication and authorization for web APIs.</a:t>
            </a:r>
          </a:p>
          <a:p>
            <a:pPr marL="139700" indent="0" algn="l">
              <a:buNone/>
            </a:pPr>
            <a:r>
              <a:rPr lang="en-US" b="1" i="0" dirty="0">
                <a:solidFill>
                  <a:srgbClr val="000000"/>
                </a:solidFill>
                <a:effectLst/>
                <a:latin typeface="noto sans" panose="020B0502040504020204" pitchFamily="34" charset="0"/>
              </a:rPr>
              <a:t>High reliability and resiliency</a:t>
            </a:r>
          </a:p>
          <a:p>
            <a:pPr algn="just"/>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improves application resiliency by providing platform engineers with configurable policies for retries, circuit breakers, and timeouts. These policies can be scoped to specific applications, infrastructure resources (components), enabling fine-grained control and improved application uptime.</a:t>
            </a:r>
          </a:p>
          <a:p>
            <a:pPr marL="139700" indent="0" algn="l">
              <a:buNone/>
            </a:pPr>
            <a:r>
              <a:rPr lang="en-US" b="1" i="0" dirty="0">
                <a:solidFill>
                  <a:srgbClr val="000000"/>
                </a:solidFill>
                <a:effectLst/>
                <a:latin typeface="noto sans" panose="020B0502040504020204" pitchFamily="34" charset="0"/>
              </a:rPr>
              <a:t>Platform integration capabilities</a:t>
            </a:r>
          </a:p>
          <a:p>
            <a:pPr algn="just"/>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provides Kubernetes-native custom resource definitions to configure applications and infrastructure resources (components), enabling platform engineers to leverage </a:t>
            </a:r>
            <a:r>
              <a:rPr lang="en-US" b="0" i="0" dirty="0" err="1">
                <a:solidFill>
                  <a:srgbClr val="000000"/>
                </a:solidFill>
                <a:effectLst/>
                <a:latin typeface="noto sans" panose="020B0502040504020204" pitchFamily="34" charset="0"/>
              </a:rPr>
              <a:t>GitOps</a:t>
            </a:r>
            <a:r>
              <a:rPr lang="en-US" b="0" i="0" dirty="0">
                <a:solidFill>
                  <a:srgbClr val="000000"/>
                </a:solidFill>
                <a:effectLst/>
                <a:latin typeface="noto sans" panose="020B0502040504020204" pitchFamily="34" charset="0"/>
              </a:rPr>
              <a:t> and tools like </a:t>
            </a:r>
            <a:r>
              <a:rPr lang="en-US" b="0" i="0" dirty="0" err="1">
                <a:solidFill>
                  <a:srgbClr val="000000"/>
                </a:solidFill>
                <a:effectLst/>
                <a:latin typeface="noto sans" panose="020B0502040504020204" pitchFamily="34" charset="0"/>
              </a:rPr>
              <a:t>ArgoCD</a:t>
            </a:r>
            <a:r>
              <a:rPr lang="en-US" b="0" i="0" dirty="0">
                <a:solidFill>
                  <a:srgbClr val="000000"/>
                </a:solidFill>
                <a:effectLst/>
                <a:latin typeface="noto sans" panose="020B0502040504020204" pitchFamily="34" charset="0"/>
              </a:rPr>
              <a:t>. </a:t>
            </a:r>
            <a:r>
              <a:rPr lang="en-US" b="0" i="0" dirty="0" err="1">
                <a:solidFill>
                  <a:srgbClr val="000000"/>
                </a:solidFill>
                <a:effectLst/>
                <a:latin typeface="noto sans" panose="020B0502040504020204" pitchFamily="34" charset="0"/>
              </a:rPr>
              <a:t>Dapr</a:t>
            </a:r>
            <a:r>
              <a:rPr lang="en-US" b="0" i="0" dirty="0">
                <a:solidFill>
                  <a:srgbClr val="000000"/>
                </a:solidFill>
                <a:effectLst/>
                <a:latin typeface="noto sans" panose="020B0502040504020204" pitchFamily="34" charset="0"/>
              </a:rPr>
              <a:t> integrates with policy engines like </a:t>
            </a:r>
            <a:r>
              <a:rPr lang="en-US" b="0" i="0" dirty="0" err="1">
                <a:solidFill>
                  <a:srgbClr val="000000"/>
                </a:solidFill>
                <a:effectLst/>
                <a:latin typeface="noto sans" panose="020B0502040504020204" pitchFamily="34" charset="0"/>
              </a:rPr>
              <a:t>Kyverno</a:t>
            </a:r>
            <a:r>
              <a:rPr lang="en-US" b="0" i="0" dirty="0">
                <a:solidFill>
                  <a:srgbClr val="000000"/>
                </a:solidFill>
                <a:effectLst/>
                <a:latin typeface="noto sans" panose="020B0502040504020204" pitchFamily="34" charset="0"/>
              </a:rPr>
              <a:t> and OPA, simplifying the tasks related to compliance and governance, protecting product teams from misconfigurations.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4389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91EB049-1727-8A79-5CBB-FD4B61EFBA18}"/>
            </a:ext>
          </a:extLst>
        </p:cNvPr>
        <p:cNvGrpSpPr/>
        <p:nvPr/>
      </p:nvGrpSpPr>
      <p:grpSpPr>
        <a:xfrm>
          <a:off x="0" y="0"/>
          <a:ext cx="0" cy="0"/>
          <a:chOff x="0" y="0"/>
          <a:chExt cx="0" cy="0"/>
        </a:xfrm>
      </p:grpSpPr>
      <p:sp>
        <p:nvSpPr>
          <p:cNvPr id="166" name="Google Shape;166;g35f391192_029:notes">
            <a:extLst>
              <a:ext uri="{FF2B5EF4-FFF2-40B4-BE49-F238E27FC236}">
                <a16:creationId xmlns:a16="http://schemas.microsoft.com/office/drawing/2014/main" id="{3AA2AF6B-6F1A-3D95-A495-3B5BF1BAD0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a:extLst>
              <a:ext uri="{FF2B5EF4-FFF2-40B4-BE49-F238E27FC236}">
                <a16:creationId xmlns:a16="http://schemas.microsoft.com/office/drawing/2014/main" id="{8A696D91-BFD5-2610-AF0C-F4525B9729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624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BB053C86-7DB6-3AB4-5391-D81DF0A87091}"/>
            </a:ext>
          </a:extLst>
        </p:cNvPr>
        <p:cNvGrpSpPr/>
        <p:nvPr/>
      </p:nvGrpSpPr>
      <p:grpSpPr>
        <a:xfrm>
          <a:off x="0" y="0"/>
          <a:ext cx="0" cy="0"/>
          <a:chOff x="0" y="0"/>
          <a:chExt cx="0" cy="0"/>
        </a:xfrm>
      </p:grpSpPr>
      <p:sp>
        <p:nvSpPr>
          <p:cNvPr id="289" name="Google Shape;289;g35ed75ccf_028:notes">
            <a:extLst>
              <a:ext uri="{FF2B5EF4-FFF2-40B4-BE49-F238E27FC236}">
                <a16:creationId xmlns:a16="http://schemas.microsoft.com/office/drawing/2014/main" id="{02018996-58B5-6DAD-90DE-404D0B37E9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a:extLst>
              <a:ext uri="{FF2B5EF4-FFF2-40B4-BE49-F238E27FC236}">
                <a16:creationId xmlns:a16="http://schemas.microsoft.com/office/drawing/2014/main" id="{E4CC3C37-C20C-D9D5-BFA4-DBD0CF093C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en-US" b="0" i="0" dirty="0">
                <a:solidFill>
                  <a:srgbClr val="E6E6E6"/>
                </a:solidFill>
                <a:effectLst/>
                <a:latin typeface="Segoe UI" panose="020B0502040204020203" pitchFamily="34" charset="0"/>
              </a:rPr>
              <a:t>Azure Container Apps is a serverless platform that allows you to maintain less infrastructure and save costs while running containerized applications. Instead of worrying about server configuration, container orchestration, and deployment details, Container Apps provides all the up-to-date server resources required to keep your applications stable and secure.</a:t>
            </a:r>
          </a:p>
          <a:p>
            <a:pPr marL="139700" indent="0" algn="l">
              <a:buNone/>
            </a:pPr>
            <a:r>
              <a:rPr lang="en-US" b="0" i="0" dirty="0">
                <a:solidFill>
                  <a:srgbClr val="E6E6E6"/>
                </a:solidFill>
                <a:effectLst/>
                <a:latin typeface="Segoe UI" panose="020B0502040204020203" pitchFamily="34" charset="0"/>
              </a:rPr>
              <a:t>Common uses of Azure Container Apps include:</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Deploying API endpoints</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Hosting background processing jobs</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Handling event-driven processing</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Running microservices</a:t>
            </a:r>
          </a:p>
          <a:p>
            <a:pPr marL="139700" indent="0" algn="l">
              <a:buNone/>
            </a:pPr>
            <a:r>
              <a:rPr lang="en-US" b="0" i="0" dirty="0">
                <a:solidFill>
                  <a:srgbClr val="E6E6E6"/>
                </a:solidFill>
                <a:effectLst/>
                <a:latin typeface="Segoe UI" panose="020B0502040204020203" pitchFamily="34" charset="0"/>
              </a:rPr>
              <a:t>Additionally, applications built on Azure Container Apps can dynamically scale based on the following characteristics:</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HTTP traffic</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Event-driven processing</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CPU or memory load</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Any </a:t>
            </a:r>
            <a:r>
              <a:rPr lang="en-US" b="0" i="0" u="none" strike="noStrike" dirty="0">
                <a:solidFill>
                  <a:srgbClr val="E6E6E6"/>
                </a:solidFill>
                <a:effectLst/>
                <a:latin typeface="Segoe UI" panose="020B0502040204020203" pitchFamily="34" charset="0"/>
                <a:hlinkClick r:id="rId3"/>
              </a:rPr>
              <a:t>KEDA-supported scaler</a:t>
            </a:r>
            <a:endParaRPr lang="en-US" b="0" i="0" dirty="0">
              <a:solidFill>
                <a:srgbClr val="E6E6E6"/>
              </a:solidFill>
              <a:effectLst/>
              <a:latin typeface="Segoe UI" panose="020B050204020402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63600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B98090D-56C0-53A2-CA7B-81FB0122EDEA}"/>
            </a:ext>
          </a:extLst>
        </p:cNvPr>
        <p:cNvGrpSpPr/>
        <p:nvPr/>
      </p:nvGrpSpPr>
      <p:grpSpPr>
        <a:xfrm>
          <a:off x="0" y="0"/>
          <a:ext cx="0" cy="0"/>
          <a:chOff x="0" y="0"/>
          <a:chExt cx="0" cy="0"/>
        </a:xfrm>
      </p:grpSpPr>
      <p:sp>
        <p:nvSpPr>
          <p:cNvPr id="166" name="Google Shape;166;g35f391192_029:notes">
            <a:extLst>
              <a:ext uri="{FF2B5EF4-FFF2-40B4-BE49-F238E27FC236}">
                <a16:creationId xmlns:a16="http://schemas.microsoft.com/office/drawing/2014/main" id="{F0552E96-3CE6-53A7-7B1D-81B6E4270D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a:extLst>
              <a:ext uri="{FF2B5EF4-FFF2-40B4-BE49-F238E27FC236}">
                <a16:creationId xmlns:a16="http://schemas.microsoft.com/office/drawing/2014/main" id="{0C3D754F-A3BE-F821-79B2-B2B6AF1888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18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BABEAAB5-6C3A-51CD-DB39-FAC814221890}"/>
            </a:ext>
          </a:extLst>
        </p:cNvPr>
        <p:cNvGrpSpPr/>
        <p:nvPr/>
      </p:nvGrpSpPr>
      <p:grpSpPr>
        <a:xfrm>
          <a:off x="0" y="0"/>
          <a:ext cx="0" cy="0"/>
          <a:chOff x="0" y="0"/>
          <a:chExt cx="0" cy="0"/>
        </a:xfrm>
      </p:grpSpPr>
      <p:sp>
        <p:nvSpPr>
          <p:cNvPr id="289" name="Google Shape;289;g35ed75ccf_028:notes">
            <a:extLst>
              <a:ext uri="{FF2B5EF4-FFF2-40B4-BE49-F238E27FC236}">
                <a16:creationId xmlns:a16="http://schemas.microsoft.com/office/drawing/2014/main" id="{38212D41-113B-3711-DE93-8C38B5E188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a:extLst>
              <a:ext uri="{FF2B5EF4-FFF2-40B4-BE49-F238E27FC236}">
                <a16:creationId xmlns:a16="http://schemas.microsoft.com/office/drawing/2014/main" id="{7C62296A-78B1-C6F7-B0C8-FA1B349F9B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1382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090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11E1BD14-947D-FE66-1662-65CA02F833B7}"/>
            </a:ext>
          </a:extLst>
        </p:cNvPr>
        <p:cNvGrpSpPr/>
        <p:nvPr/>
      </p:nvGrpSpPr>
      <p:grpSpPr>
        <a:xfrm>
          <a:off x="0" y="0"/>
          <a:ext cx="0" cy="0"/>
          <a:chOff x="0" y="0"/>
          <a:chExt cx="0" cy="0"/>
        </a:xfrm>
      </p:grpSpPr>
      <p:sp>
        <p:nvSpPr>
          <p:cNvPr id="289" name="Google Shape;289;g35ed75ccf_028:notes">
            <a:extLst>
              <a:ext uri="{FF2B5EF4-FFF2-40B4-BE49-F238E27FC236}">
                <a16:creationId xmlns:a16="http://schemas.microsoft.com/office/drawing/2014/main" id="{AE4CA88B-22AF-BDE5-57D0-C7E905A274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a:extLst>
              <a:ext uri="{FF2B5EF4-FFF2-40B4-BE49-F238E27FC236}">
                <a16:creationId xmlns:a16="http://schemas.microsoft.com/office/drawing/2014/main" id="{7C7C5D26-F568-0BB6-9837-2F9E68DE3D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FBE81070-D175-3F3B-5B7A-04BE5BCE9A39}"/>
            </a:ext>
          </a:extLst>
        </p:cNvPr>
        <p:cNvGrpSpPr/>
        <p:nvPr/>
      </p:nvGrpSpPr>
      <p:grpSpPr>
        <a:xfrm>
          <a:off x="0" y="0"/>
          <a:ext cx="0" cy="0"/>
          <a:chOff x="0" y="0"/>
          <a:chExt cx="0" cy="0"/>
        </a:xfrm>
      </p:grpSpPr>
      <p:sp>
        <p:nvSpPr>
          <p:cNvPr id="166" name="Google Shape;166;g35f391192_029:notes">
            <a:extLst>
              <a:ext uri="{FF2B5EF4-FFF2-40B4-BE49-F238E27FC236}">
                <a16:creationId xmlns:a16="http://schemas.microsoft.com/office/drawing/2014/main" id="{CF7445D8-1394-0C53-1B5F-7AF10FB430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a:extLst>
              <a:ext uri="{FF2B5EF4-FFF2-40B4-BE49-F238E27FC236}">
                <a16:creationId xmlns:a16="http://schemas.microsoft.com/office/drawing/2014/main" id="{3CD95A96-0777-5381-A80B-7F705C330E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12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6EB12EAB-C594-7923-4F02-C8DCDBD7F673}"/>
            </a:ext>
          </a:extLst>
        </p:cNvPr>
        <p:cNvGrpSpPr/>
        <p:nvPr/>
      </p:nvGrpSpPr>
      <p:grpSpPr>
        <a:xfrm>
          <a:off x="0" y="0"/>
          <a:ext cx="0" cy="0"/>
          <a:chOff x="0" y="0"/>
          <a:chExt cx="0" cy="0"/>
        </a:xfrm>
      </p:grpSpPr>
      <p:sp>
        <p:nvSpPr>
          <p:cNvPr id="166" name="Google Shape;166;g35f391192_029:notes">
            <a:extLst>
              <a:ext uri="{FF2B5EF4-FFF2-40B4-BE49-F238E27FC236}">
                <a16:creationId xmlns:a16="http://schemas.microsoft.com/office/drawing/2014/main" id="{C6F23D3E-CBB4-BA54-9220-A59C16C7B5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a:extLst>
              <a:ext uri="{FF2B5EF4-FFF2-40B4-BE49-F238E27FC236}">
                <a16:creationId xmlns:a16="http://schemas.microsoft.com/office/drawing/2014/main" id="{D980A106-9A19-CF94-2C48-3B0DA80DF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2"/>
                </a:solidFill>
                <a:effectLst/>
                <a:latin typeface="Arial" panose="020B0604020202020204" pitchFamily="34" charset="0"/>
              </a:rPr>
              <a:t>Es un truco que puede ser usado en ciertos </a:t>
            </a:r>
            <a:r>
              <a:rPr lang="es-ES" b="0" i="0" u="none" strike="noStrike" dirty="0">
                <a:effectLst/>
                <a:latin typeface="Arial" panose="020B0604020202020204" pitchFamily="34" charset="0"/>
                <a:hlinkClick r:id="rId3" tooltip="Videojuego"/>
              </a:rPr>
              <a:t>videojuegos</a:t>
            </a:r>
            <a:r>
              <a:rPr lang="es-ES" b="0" i="0" dirty="0">
                <a:solidFill>
                  <a:srgbClr val="202122"/>
                </a:solidFill>
                <a:effectLst/>
                <a:latin typeface="Arial" panose="020B0604020202020204" pitchFamily="34" charset="0"/>
              </a:rPr>
              <a:t> de </a:t>
            </a:r>
            <a:r>
              <a:rPr lang="es-ES" b="0" i="0" u="none" strike="noStrike" dirty="0" err="1">
                <a:effectLst/>
                <a:latin typeface="Arial" panose="020B0604020202020204" pitchFamily="34" charset="0"/>
                <a:hlinkClick r:id="rId4" tooltip="Konami"/>
              </a:rPr>
              <a:t>Konami</a:t>
            </a:r>
            <a:r>
              <a:rPr lang="es-ES" b="0" i="0" dirty="0">
                <a:solidFill>
                  <a:srgbClr val="202122"/>
                </a:solidFill>
                <a:effectLst/>
                <a:latin typeface="Arial" panose="020B0604020202020204" pitchFamily="34" charset="0"/>
              </a:rPr>
              <a:t>, que normalmente activa alguna </a:t>
            </a:r>
            <a:r>
              <a:rPr lang="es-ES" b="0" i="0">
                <a:solidFill>
                  <a:srgbClr val="202122"/>
                </a:solidFill>
                <a:effectLst/>
                <a:latin typeface="Arial" panose="020B0604020202020204" pitchFamily="34" charset="0"/>
              </a:rPr>
              <a:t>opción secreta.</a:t>
            </a:r>
            <a:endParaRPr dirty="0"/>
          </a:p>
        </p:txBody>
      </p:sp>
    </p:spTree>
    <p:extLst>
      <p:ext uri="{BB962C8B-B14F-4D97-AF65-F5344CB8AC3E}">
        <p14:creationId xmlns:p14="http://schemas.microsoft.com/office/powerpoint/2010/main" val="262216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4E00463C-0586-9EE8-740B-0E2B6B21FBE2}"/>
            </a:ext>
          </a:extLst>
        </p:cNvPr>
        <p:cNvGrpSpPr/>
        <p:nvPr/>
      </p:nvGrpSpPr>
      <p:grpSpPr>
        <a:xfrm>
          <a:off x="0" y="0"/>
          <a:ext cx="0" cy="0"/>
          <a:chOff x="0" y="0"/>
          <a:chExt cx="0" cy="0"/>
        </a:xfrm>
      </p:grpSpPr>
      <p:sp>
        <p:nvSpPr>
          <p:cNvPr id="289" name="Google Shape;289;g35ed75ccf_028:notes">
            <a:extLst>
              <a:ext uri="{FF2B5EF4-FFF2-40B4-BE49-F238E27FC236}">
                <a16:creationId xmlns:a16="http://schemas.microsoft.com/office/drawing/2014/main" id="{4AB313E5-4290-82CD-33CB-D534BE5355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a:extLst>
              <a:ext uri="{FF2B5EF4-FFF2-40B4-BE49-F238E27FC236}">
                <a16:creationId xmlns:a16="http://schemas.microsoft.com/office/drawing/2014/main" id="{C246A734-94BA-5FCE-1BFE-1821757C51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s-ES" dirty="0"/>
              <a:t>¡Claro! </a:t>
            </a:r>
            <a:r>
              <a:rPr lang="es-ES" b="1" dirty="0"/>
              <a:t>.NET Aspire</a:t>
            </a:r>
            <a:r>
              <a:rPr lang="es-ES" dirty="0"/>
              <a:t> es una pila tecnológica diseñada para facilitar la creación de aplicaciones distribuidas y listas para producción en la nube. Aquí te dejo los puntos más importantes:</a:t>
            </a:r>
          </a:p>
          <a:p>
            <a:pPr>
              <a:buFont typeface="+mj-lt"/>
              <a:buAutoNum type="arabicPeriod"/>
            </a:pPr>
            <a:r>
              <a:rPr lang="es-ES" b="1" dirty="0">
                <a:hlinkClick r:id="rId3"/>
              </a:rPr>
              <a:t>Orquestación de Aplicaciones</a:t>
            </a:r>
            <a:r>
              <a:rPr lang="es-ES" dirty="0">
                <a:hlinkClick r:id="rId3"/>
              </a:rPr>
              <a:t>: .NET Aspire simplifica la gestión de la configuración y las interconexiones de las aplicaciones en entornos de desarrollo locales</a:t>
            </a:r>
            <a:r>
              <a:rPr lang="es-ES" baseline="30000" dirty="0">
                <a:hlinkClick r:id="rId3"/>
              </a:rPr>
              <a:t>1</a:t>
            </a:r>
            <a:r>
              <a:rPr lang="es-ES" dirty="0"/>
              <a:t>. Esto incluye la gestión de variables de entorno y configuraciones de contenedores.</a:t>
            </a:r>
          </a:p>
          <a:p>
            <a:pPr>
              <a:buFont typeface="+mj-lt"/>
              <a:buAutoNum type="arabicPeriod"/>
            </a:pPr>
            <a:r>
              <a:rPr lang="es-ES" b="1" dirty="0">
                <a:hlinkClick r:id="rId3"/>
              </a:rPr>
              <a:t>Integraciones</a:t>
            </a:r>
            <a:r>
              <a:rPr lang="es-ES" dirty="0">
                <a:hlinkClick r:id="rId3"/>
              </a:rPr>
              <a:t>: Ofrece paquetes </a:t>
            </a:r>
            <a:r>
              <a:rPr lang="es-ES" dirty="0" err="1">
                <a:hlinkClick r:id="rId3"/>
              </a:rPr>
              <a:t>NuGet</a:t>
            </a:r>
            <a:r>
              <a:rPr lang="es-ES" dirty="0">
                <a:hlinkClick r:id="rId3"/>
              </a:rPr>
              <a:t> para servicios populares como Redis y PostgreSQL, asegurando que se conecten de manera consistente y sin problemas con tu aplicación</a:t>
            </a:r>
            <a:r>
              <a:rPr lang="es-ES" baseline="30000" dirty="0">
                <a:hlinkClick r:id="rId3"/>
              </a:rPr>
              <a:t>1</a:t>
            </a:r>
            <a:r>
              <a:rPr lang="es-ES" dirty="0"/>
              <a:t>.</a:t>
            </a:r>
          </a:p>
          <a:p>
            <a:pPr>
              <a:buFont typeface="+mj-lt"/>
              <a:buAutoNum type="arabicPeriod"/>
            </a:pPr>
            <a:r>
              <a:rPr lang="es-ES" b="1" dirty="0">
                <a:hlinkClick r:id="rId3"/>
              </a:rPr>
              <a:t>Plantillas y Herramientas</a:t>
            </a:r>
            <a:r>
              <a:rPr lang="es-ES" dirty="0">
                <a:hlinkClick r:id="rId3"/>
              </a:rPr>
              <a:t>: Proporciona plantillas de proyectos y herramientas para Visual Studio, Visual Studio </a:t>
            </a:r>
            <a:r>
              <a:rPr lang="es-ES" dirty="0" err="1">
                <a:hlinkClick r:id="rId3"/>
              </a:rPr>
              <a:t>Code</a:t>
            </a:r>
            <a:r>
              <a:rPr lang="es-ES" dirty="0">
                <a:hlinkClick r:id="rId3"/>
              </a:rPr>
              <a:t> y la CLI de .NET, facilitando la creación y gestión de proyectos .NET Aspire</a:t>
            </a:r>
            <a:r>
              <a:rPr lang="es-ES" baseline="30000" dirty="0">
                <a:hlinkClick r:id="rId3"/>
              </a:rPr>
              <a:t>1</a:t>
            </a:r>
            <a:r>
              <a:rPr lang="es-ES" dirty="0"/>
              <a:t>.</a:t>
            </a:r>
          </a:p>
          <a:p>
            <a:pPr>
              <a:buFont typeface="+mj-lt"/>
              <a:buAutoNum type="arabicPeriod"/>
            </a:pPr>
            <a:r>
              <a:rPr lang="es-ES" b="1" dirty="0">
                <a:hlinkClick r:id="rId4"/>
              </a:rPr>
              <a:t>Panel de Control</a:t>
            </a:r>
            <a:r>
              <a:rPr lang="es-ES" dirty="0">
                <a:hlinkClick r:id="rId4"/>
              </a:rPr>
              <a:t>: Incluye un panel de control que permite monitorear y gestionar las aplicaciones de manera centralizada</a:t>
            </a:r>
            <a:r>
              <a:rPr lang="es-ES" baseline="30000" dirty="0">
                <a:hlinkClick r:id="rId4"/>
              </a:rPr>
              <a:t>2</a:t>
            </a:r>
            <a:r>
              <a:rPr lang="es-ES" dirty="0"/>
              <a:t>.</a:t>
            </a:r>
          </a:p>
          <a:p>
            <a:pPr>
              <a:buFont typeface="+mj-lt"/>
              <a:buAutoNum type="arabicPeriod"/>
            </a:pPr>
            <a:r>
              <a:rPr lang="es-ES" b="1" dirty="0" err="1">
                <a:hlinkClick r:id="rId3"/>
              </a:rPr>
              <a:t>Observabilidad</a:t>
            </a:r>
            <a:r>
              <a:rPr lang="es-ES" b="1" dirty="0">
                <a:hlinkClick r:id="rId3"/>
              </a:rPr>
              <a:t> y Resiliencia</a:t>
            </a:r>
            <a:r>
              <a:rPr lang="es-ES" dirty="0">
                <a:hlinkClick r:id="rId3"/>
              </a:rPr>
              <a:t>: Integra herramientas para la </a:t>
            </a:r>
            <a:r>
              <a:rPr lang="es-ES" dirty="0" err="1">
                <a:hlinkClick r:id="rId3"/>
              </a:rPr>
              <a:t>observabilidad</a:t>
            </a:r>
            <a:r>
              <a:rPr lang="es-ES" dirty="0">
                <a:hlinkClick r:id="rId3"/>
              </a:rPr>
              <a:t> y la resiliencia de las aplicaciones, como </a:t>
            </a:r>
            <a:r>
              <a:rPr lang="es-ES" dirty="0" err="1">
                <a:hlinkClick r:id="rId3"/>
              </a:rPr>
              <a:t>OpenTelemetry</a:t>
            </a:r>
            <a:r>
              <a:rPr lang="es-ES" dirty="0">
                <a:hlinkClick r:id="rId3"/>
              </a:rPr>
              <a:t> para el monitoreo y la telemetría</a:t>
            </a:r>
            <a:r>
              <a:rPr lang="es-ES" baseline="30000" dirty="0">
                <a:hlinkClick r:id="rId3"/>
              </a:rPr>
              <a:t>1</a:t>
            </a:r>
            <a:r>
              <a:rPr lang="es-ES" dirty="0"/>
              <a:t>.</a:t>
            </a:r>
          </a:p>
          <a:p>
            <a:pPr>
              <a:buFont typeface="+mj-lt"/>
              <a:buAutoNum type="arabicPeriod"/>
            </a:pPr>
            <a:r>
              <a:rPr lang="es-ES" b="1" dirty="0">
                <a:hlinkClick r:id="rId3"/>
              </a:rPr>
              <a:t>Despliegue</a:t>
            </a:r>
            <a:r>
              <a:rPr lang="es-ES" dirty="0">
                <a:hlinkClick r:id="rId3"/>
              </a:rPr>
              <a:t>: Facilita el despliegue en entornos de producción, incluyendo la integración con Azure y otros servicios en la nube</a:t>
            </a:r>
            <a:r>
              <a:rPr lang="es-ES" baseline="30000" dirty="0">
                <a:hlinkClick r:id="rId3"/>
              </a:rPr>
              <a:t>1</a:t>
            </a:r>
            <a:r>
              <a:rPr lang="es-ES" dirty="0"/>
              <a:t>.</a:t>
            </a:r>
          </a:p>
          <a:p>
            <a:r>
              <a:rPr lang="es-ES" dirty="0"/>
              <a:t>Estos componentes hacen de .NET Aspire una opción robusta para desarrollar aplicaciones modernas y escalables. ¿Hay algún aspecto específico que te gustaría explorar más a fondo?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71463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12042891-407A-8E3D-D163-9A4FDDEDE774}"/>
            </a:ext>
          </a:extLst>
        </p:cNvPr>
        <p:cNvGrpSpPr/>
        <p:nvPr/>
      </p:nvGrpSpPr>
      <p:grpSpPr>
        <a:xfrm>
          <a:off x="0" y="0"/>
          <a:ext cx="0" cy="0"/>
          <a:chOff x="0" y="0"/>
          <a:chExt cx="0" cy="0"/>
        </a:xfrm>
      </p:grpSpPr>
      <p:sp>
        <p:nvSpPr>
          <p:cNvPr id="289" name="Google Shape;289;g35ed75ccf_028:notes">
            <a:extLst>
              <a:ext uri="{FF2B5EF4-FFF2-40B4-BE49-F238E27FC236}">
                <a16:creationId xmlns:a16="http://schemas.microsoft.com/office/drawing/2014/main" id="{E506DF9F-6AF8-A3C0-9737-0385CE714C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28:notes">
            <a:extLst>
              <a:ext uri="{FF2B5EF4-FFF2-40B4-BE49-F238E27FC236}">
                <a16:creationId xmlns:a16="http://schemas.microsoft.com/office/drawing/2014/main" id="{E0CD65B7-13CC-1A62-0879-F84213FA5B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s-ES" dirty="0"/>
              <a:t>¡Claro! </a:t>
            </a:r>
            <a:r>
              <a:rPr lang="es-ES" b="1" dirty="0"/>
              <a:t>.NET Aspire</a:t>
            </a:r>
            <a:r>
              <a:rPr lang="es-ES" dirty="0"/>
              <a:t> es una pila tecnológica diseñada para facilitar la creación de aplicaciones distribuidas y listas para producción en la nube. Aquí te dejo los puntos más importantes:</a:t>
            </a:r>
          </a:p>
          <a:p>
            <a:pPr>
              <a:buFont typeface="+mj-lt"/>
              <a:buAutoNum type="arabicPeriod"/>
            </a:pPr>
            <a:r>
              <a:rPr lang="es-ES" b="1" dirty="0">
                <a:hlinkClick r:id="rId3"/>
              </a:rPr>
              <a:t>Orquestación de Aplicaciones</a:t>
            </a:r>
            <a:r>
              <a:rPr lang="es-ES" dirty="0">
                <a:hlinkClick r:id="rId3"/>
              </a:rPr>
              <a:t>: .NET Aspire simplifica la gestión de la configuración y las interconexiones de las aplicaciones en entornos de desarrollo locales</a:t>
            </a:r>
            <a:r>
              <a:rPr lang="es-ES" baseline="30000" dirty="0">
                <a:hlinkClick r:id="rId3"/>
              </a:rPr>
              <a:t>1</a:t>
            </a:r>
            <a:r>
              <a:rPr lang="es-ES" dirty="0"/>
              <a:t>. Esto incluye la gestión de variables de entorno y configuraciones de contenedores.</a:t>
            </a:r>
          </a:p>
          <a:p>
            <a:pPr>
              <a:buFont typeface="+mj-lt"/>
              <a:buAutoNum type="arabicPeriod"/>
            </a:pPr>
            <a:r>
              <a:rPr lang="es-ES" b="1" dirty="0">
                <a:hlinkClick r:id="rId3"/>
              </a:rPr>
              <a:t>Integraciones</a:t>
            </a:r>
            <a:r>
              <a:rPr lang="es-ES" dirty="0">
                <a:hlinkClick r:id="rId3"/>
              </a:rPr>
              <a:t>: Ofrece paquetes </a:t>
            </a:r>
            <a:r>
              <a:rPr lang="es-ES" dirty="0" err="1">
                <a:hlinkClick r:id="rId3"/>
              </a:rPr>
              <a:t>NuGet</a:t>
            </a:r>
            <a:r>
              <a:rPr lang="es-ES" dirty="0">
                <a:hlinkClick r:id="rId3"/>
              </a:rPr>
              <a:t> para servicios populares como Redis y PostgreSQL, asegurando que se conecten de manera consistente y sin problemas con tu aplicación</a:t>
            </a:r>
            <a:r>
              <a:rPr lang="es-ES" baseline="30000" dirty="0">
                <a:hlinkClick r:id="rId3"/>
              </a:rPr>
              <a:t>1</a:t>
            </a:r>
            <a:r>
              <a:rPr lang="es-ES" dirty="0"/>
              <a:t>.</a:t>
            </a:r>
          </a:p>
          <a:p>
            <a:pPr>
              <a:buFont typeface="+mj-lt"/>
              <a:buAutoNum type="arabicPeriod"/>
            </a:pPr>
            <a:r>
              <a:rPr lang="es-ES" b="1" dirty="0">
                <a:hlinkClick r:id="rId3"/>
              </a:rPr>
              <a:t>Plantillas y Herramientas</a:t>
            </a:r>
            <a:r>
              <a:rPr lang="es-ES" dirty="0">
                <a:hlinkClick r:id="rId3"/>
              </a:rPr>
              <a:t>: Proporciona plantillas de proyectos y herramientas para Visual Studio, Visual Studio </a:t>
            </a:r>
            <a:r>
              <a:rPr lang="es-ES" dirty="0" err="1">
                <a:hlinkClick r:id="rId3"/>
              </a:rPr>
              <a:t>Code</a:t>
            </a:r>
            <a:r>
              <a:rPr lang="es-ES" dirty="0">
                <a:hlinkClick r:id="rId3"/>
              </a:rPr>
              <a:t> y la CLI de .NET, facilitando la creación y gestión de proyectos .NET Aspire</a:t>
            </a:r>
            <a:r>
              <a:rPr lang="es-ES" baseline="30000" dirty="0">
                <a:hlinkClick r:id="rId3"/>
              </a:rPr>
              <a:t>1</a:t>
            </a:r>
            <a:r>
              <a:rPr lang="es-ES" dirty="0"/>
              <a:t>.</a:t>
            </a:r>
          </a:p>
          <a:p>
            <a:pPr>
              <a:buFont typeface="+mj-lt"/>
              <a:buAutoNum type="arabicPeriod"/>
            </a:pPr>
            <a:r>
              <a:rPr lang="es-ES" b="1" dirty="0">
                <a:hlinkClick r:id="rId4"/>
              </a:rPr>
              <a:t>Panel de Control</a:t>
            </a:r>
            <a:r>
              <a:rPr lang="es-ES" dirty="0">
                <a:hlinkClick r:id="rId4"/>
              </a:rPr>
              <a:t>: Incluye un panel de control que permite monitorear y gestionar las aplicaciones de manera centralizada</a:t>
            </a:r>
            <a:r>
              <a:rPr lang="es-ES" baseline="30000" dirty="0">
                <a:hlinkClick r:id="rId4"/>
              </a:rPr>
              <a:t>2</a:t>
            </a:r>
            <a:r>
              <a:rPr lang="es-ES" dirty="0"/>
              <a:t>.</a:t>
            </a:r>
          </a:p>
          <a:p>
            <a:pPr>
              <a:buFont typeface="+mj-lt"/>
              <a:buAutoNum type="arabicPeriod"/>
            </a:pPr>
            <a:r>
              <a:rPr lang="es-ES" b="1" dirty="0" err="1">
                <a:hlinkClick r:id="rId3"/>
              </a:rPr>
              <a:t>Observabilidad</a:t>
            </a:r>
            <a:r>
              <a:rPr lang="es-ES" b="1" dirty="0">
                <a:hlinkClick r:id="rId3"/>
              </a:rPr>
              <a:t> y Resiliencia</a:t>
            </a:r>
            <a:r>
              <a:rPr lang="es-ES" dirty="0">
                <a:hlinkClick r:id="rId3"/>
              </a:rPr>
              <a:t>: Integra herramientas para la </a:t>
            </a:r>
            <a:r>
              <a:rPr lang="es-ES" dirty="0" err="1">
                <a:hlinkClick r:id="rId3"/>
              </a:rPr>
              <a:t>observabilidad</a:t>
            </a:r>
            <a:r>
              <a:rPr lang="es-ES" dirty="0">
                <a:hlinkClick r:id="rId3"/>
              </a:rPr>
              <a:t> y la resiliencia de las aplicaciones, como </a:t>
            </a:r>
            <a:r>
              <a:rPr lang="es-ES" dirty="0" err="1">
                <a:hlinkClick r:id="rId3"/>
              </a:rPr>
              <a:t>OpenTelemetry</a:t>
            </a:r>
            <a:r>
              <a:rPr lang="es-ES" dirty="0">
                <a:hlinkClick r:id="rId3"/>
              </a:rPr>
              <a:t> para el monitoreo y la telemetría</a:t>
            </a:r>
            <a:r>
              <a:rPr lang="es-ES" baseline="30000" dirty="0">
                <a:hlinkClick r:id="rId3"/>
              </a:rPr>
              <a:t>1</a:t>
            </a:r>
            <a:r>
              <a:rPr lang="es-ES" dirty="0"/>
              <a:t>.</a:t>
            </a:r>
          </a:p>
          <a:p>
            <a:pPr>
              <a:buFont typeface="+mj-lt"/>
              <a:buAutoNum type="arabicPeriod"/>
            </a:pPr>
            <a:r>
              <a:rPr lang="es-ES" b="1" dirty="0">
                <a:hlinkClick r:id="rId3"/>
              </a:rPr>
              <a:t>Despliegue</a:t>
            </a:r>
            <a:r>
              <a:rPr lang="es-ES" dirty="0">
                <a:hlinkClick r:id="rId3"/>
              </a:rPr>
              <a:t>: Facilita el despliegue en entornos de producción, incluyendo la integración con Azure y otros servicios en la nube</a:t>
            </a:r>
            <a:r>
              <a:rPr lang="es-ES" baseline="30000" dirty="0">
                <a:hlinkClick r:id="rId3"/>
              </a:rPr>
              <a:t>1</a:t>
            </a:r>
            <a:r>
              <a:rPr lang="es-ES" dirty="0"/>
              <a:t>.</a:t>
            </a:r>
          </a:p>
          <a:p>
            <a:r>
              <a:rPr lang="es-ES" dirty="0"/>
              <a:t>Estos componentes hacen de .NET Aspire una opción robusta para desarrollar aplicaciones modernas y escalables. ¿Hay algún aspecto específico que te gustaría explorar más a fondo?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9690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CC8F5AE-9AF0-7D59-1DA1-08B0B71E8468}"/>
            </a:ext>
          </a:extLst>
        </p:cNvPr>
        <p:cNvGrpSpPr/>
        <p:nvPr/>
      </p:nvGrpSpPr>
      <p:grpSpPr>
        <a:xfrm>
          <a:off x="0" y="0"/>
          <a:ext cx="0" cy="0"/>
          <a:chOff x="0" y="0"/>
          <a:chExt cx="0" cy="0"/>
        </a:xfrm>
      </p:grpSpPr>
      <p:sp>
        <p:nvSpPr>
          <p:cNvPr id="166" name="Google Shape;166;g35f391192_029:notes">
            <a:extLst>
              <a:ext uri="{FF2B5EF4-FFF2-40B4-BE49-F238E27FC236}">
                <a16:creationId xmlns:a16="http://schemas.microsoft.com/office/drawing/2014/main" id="{D7B4AACF-C050-F6E9-688E-707F83AA37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a:extLst>
              <a:ext uri="{FF2B5EF4-FFF2-40B4-BE49-F238E27FC236}">
                <a16:creationId xmlns:a16="http://schemas.microsoft.com/office/drawing/2014/main" id="{DA2E6938-A46C-0E93-FD32-79EED65B41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028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37000">
              <a:schemeClr val="dk2"/>
            </a:gs>
            <a:gs pos="100000">
              <a:schemeClr val="dk2"/>
            </a:gs>
          </a:gsLst>
          <a:lin ang="10800025" scaled="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8" y="-13"/>
            <a:ext cx="7710766" cy="5142022"/>
            <a:chOff x="-8" y="-13"/>
            <a:chExt cx="7710766" cy="5142022"/>
          </a:xfrm>
        </p:grpSpPr>
        <p:sp>
          <p:nvSpPr>
            <p:cNvPr id="11" name="Google Shape;11;p2"/>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 name="Google Shape;17;p2"/>
          <p:cNvSpPr txBox="1">
            <a:spLocks noGrp="1"/>
          </p:cNvSpPr>
          <p:nvPr>
            <p:ph type="ctrTitle"/>
          </p:nvPr>
        </p:nvSpPr>
        <p:spPr>
          <a:xfrm>
            <a:off x="685800" y="658575"/>
            <a:ext cx="3620100" cy="3826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800"/>
              <a:buNone/>
              <a:defRPr sz="4800"/>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pic>
        <p:nvPicPr>
          <p:cNvPr id="2" name="Imagen 1" descr="Interfaz de usuario gráfica&#10;&#10;Descripción generada automáticamente">
            <a:extLst>
              <a:ext uri="{FF2B5EF4-FFF2-40B4-BE49-F238E27FC236}">
                <a16:creationId xmlns:a16="http://schemas.microsoft.com/office/drawing/2014/main" id="{BE03E8CB-865C-F078-12C7-FBA6C05CB6DD}"/>
              </a:ext>
            </a:extLst>
          </p:cNvPr>
          <p:cNvPicPr>
            <a:picLocks noChangeAspect="1"/>
          </p:cNvPicPr>
          <p:nvPr userDrawn="1"/>
        </p:nvPicPr>
        <p:blipFill>
          <a:blip r:embed="rId2"/>
          <a:stretch>
            <a:fillRect/>
          </a:stretch>
        </p:blipFill>
        <p:spPr>
          <a:xfrm>
            <a:off x="129331" y="63473"/>
            <a:ext cx="515321" cy="520721"/>
          </a:xfrm>
          <a:prstGeom prst="rect">
            <a:avLst/>
          </a:prstGeom>
        </p:spPr>
      </p:pic>
      <p:pic>
        <p:nvPicPr>
          <p:cNvPr id="3" name="Imagen 2" descr="Interfaz de usuario gráfica&#10;&#10;Descripción generada automáticamente">
            <a:extLst>
              <a:ext uri="{FF2B5EF4-FFF2-40B4-BE49-F238E27FC236}">
                <a16:creationId xmlns:a16="http://schemas.microsoft.com/office/drawing/2014/main" id="{35D5BA27-978A-1213-E604-6AC11175163D}"/>
              </a:ext>
            </a:extLst>
          </p:cNvPr>
          <p:cNvPicPr>
            <a:picLocks noChangeAspect="1"/>
          </p:cNvPicPr>
          <p:nvPr userDrawn="1"/>
        </p:nvPicPr>
        <p:blipFill>
          <a:blip r:embed="rId2"/>
          <a:stretch>
            <a:fillRect/>
          </a:stretch>
        </p:blipFill>
        <p:spPr>
          <a:xfrm>
            <a:off x="6852509" y="1499944"/>
            <a:ext cx="2121381" cy="214361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37000">
              <a:schemeClr val="dk2"/>
            </a:gs>
            <a:gs pos="100000">
              <a:schemeClr val="dk2"/>
            </a:gs>
          </a:gsLst>
          <a:lin ang="10800025"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a:off x="-8" y="-15"/>
            <a:ext cx="8946259" cy="5142022"/>
            <a:chOff x="-8" y="-15"/>
            <a:chExt cx="8946259" cy="5142022"/>
          </a:xfrm>
        </p:grpSpPr>
        <p:sp>
          <p:nvSpPr>
            <p:cNvPr id="20" name="Google Shape;20;p3"/>
            <p:cNvSpPr/>
            <p:nvPr/>
          </p:nvSpPr>
          <p:spPr>
            <a:xfrm>
              <a:off x="-8" y="-15"/>
              <a:ext cx="8946259" cy="5142022"/>
            </a:xfrm>
            <a:custGeom>
              <a:avLst/>
              <a:gdLst/>
              <a:ahLst/>
              <a:cxnLst/>
              <a:rect l="l" t="t" r="r" b="b"/>
              <a:pathLst>
                <a:path w="3976115" h="2285343" extrusionOk="0">
                  <a:moveTo>
                    <a:pt x="3715113" y="1727704"/>
                  </a:moveTo>
                  <a:cubicBezTo>
                    <a:pt x="3553145" y="1479660"/>
                    <a:pt x="3183314" y="1298028"/>
                    <a:pt x="3214303" y="961828"/>
                  </a:cubicBezTo>
                  <a:cubicBezTo>
                    <a:pt x="3275164" y="519540"/>
                    <a:pt x="4004911" y="481834"/>
                    <a:pt x="3975235" y="0"/>
                  </a:cubicBezTo>
                  <a:lnTo>
                    <a:pt x="0" y="0"/>
                  </a:lnTo>
                  <a:lnTo>
                    <a:pt x="0" y="2285343"/>
                  </a:lnTo>
                  <a:lnTo>
                    <a:pt x="3797837" y="2285343"/>
                  </a:lnTo>
                  <a:cubicBezTo>
                    <a:pt x="3851674" y="2096210"/>
                    <a:pt x="3821539" y="1893038"/>
                    <a:pt x="3715113" y="1727704"/>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3"/>
            <p:cNvSpPr/>
            <p:nvPr/>
          </p:nvSpPr>
          <p:spPr>
            <a:xfrm>
              <a:off x="-8" y="279"/>
              <a:ext cx="8777943" cy="5141725"/>
            </a:xfrm>
            <a:custGeom>
              <a:avLst/>
              <a:gdLst/>
              <a:ahLst/>
              <a:cxnLst/>
              <a:rect l="l" t="t" r="r" b="b"/>
              <a:pathLst>
                <a:path w="3901308" h="2285211" extrusionOk="0">
                  <a:moveTo>
                    <a:pt x="3708416" y="1627264"/>
                  </a:moveTo>
                  <a:cubicBezTo>
                    <a:pt x="3572709" y="1407927"/>
                    <a:pt x="3290527" y="1355375"/>
                    <a:pt x="3101311" y="1197194"/>
                  </a:cubicBezTo>
                  <a:cubicBezTo>
                    <a:pt x="2819851" y="972075"/>
                    <a:pt x="2929822" y="645861"/>
                    <a:pt x="3238200" y="512379"/>
                  </a:cubicBezTo>
                  <a:cubicBezTo>
                    <a:pt x="3501671" y="404123"/>
                    <a:pt x="3817403" y="307231"/>
                    <a:pt x="3901309" y="0"/>
                  </a:cubicBezTo>
                  <a:lnTo>
                    <a:pt x="0" y="0"/>
                  </a:lnTo>
                  <a:lnTo>
                    <a:pt x="0" y="2285212"/>
                  </a:lnTo>
                  <a:lnTo>
                    <a:pt x="3706316" y="2285212"/>
                  </a:lnTo>
                  <a:cubicBezTo>
                    <a:pt x="3772955" y="2075136"/>
                    <a:pt x="3829155" y="1827421"/>
                    <a:pt x="3708416" y="162726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8" y="-15"/>
              <a:ext cx="8089742" cy="5142022"/>
            </a:xfrm>
            <a:custGeom>
              <a:avLst/>
              <a:gdLst/>
              <a:ahLst/>
              <a:cxnLst/>
              <a:rect l="l" t="t" r="r" b="b"/>
              <a:pathLst>
                <a:path w="3595441" h="2285343" extrusionOk="0">
                  <a:moveTo>
                    <a:pt x="3552685" y="1939028"/>
                  </a:moveTo>
                  <a:cubicBezTo>
                    <a:pt x="3582951" y="1866769"/>
                    <a:pt x="3608688" y="1786430"/>
                    <a:pt x="3587941" y="1710756"/>
                  </a:cubicBezTo>
                  <a:cubicBezTo>
                    <a:pt x="3534498" y="1533394"/>
                    <a:pt x="3320006" y="1508301"/>
                    <a:pt x="3174975" y="1437027"/>
                  </a:cubicBezTo>
                  <a:cubicBezTo>
                    <a:pt x="2668322" y="1141424"/>
                    <a:pt x="2837184" y="491490"/>
                    <a:pt x="3386710" y="375811"/>
                  </a:cubicBezTo>
                  <a:cubicBezTo>
                    <a:pt x="3539619" y="223214"/>
                    <a:pt x="3233605" y="269393"/>
                    <a:pt x="3231504" y="0"/>
                  </a:cubicBezTo>
                  <a:lnTo>
                    <a:pt x="0" y="0"/>
                  </a:lnTo>
                  <a:lnTo>
                    <a:pt x="0" y="2285343"/>
                  </a:lnTo>
                  <a:lnTo>
                    <a:pt x="3529771" y="2285343"/>
                  </a:lnTo>
                  <a:cubicBezTo>
                    <a:pt x="3445799" y="2181620"/>
                    <a:pt x="3505348" y="2046627"/>
                    <a:pt x="3552685" y="1939028"/>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8" y="-15"/>
              <a:ext cx="7722567" cy="5142022"/>
            </a:xfrm>
            <a:custGeom>
              <a:avLst/>
              <a:gdLst/>
              <a:ahLst/>
              <a:cxnLst/>
              <a:rect l="l" t="t" r="r" b="b"/>
              <a:pathLst>
                <a:path w="3432252" h="2285343" extrusionOk="0">
                  <a:moveTo>
                    <a:pt x="3391175" y="1610448"/>
                  </a:moveTo>
                  <a:cubicBezTo>
                    <a:pt x="3154820" y="1398993"/>
                    <a:pt x="2585794" y="1926152"/>
                    <a:pt x="2757348" y="1289817"/>
                  </a:cubicBezTo>
                  <a:cubicBezTo>
                    <a:pt x="2798382" y="1034087"/>
                    <a:pt x="2836134" y="949413"/>
                    <a:pt x="2744218" y="711748"/>
                  </a:cubicBezTo>
                  <a:cubicBezTo>
                    <a:pt x="2699901" y="597119"/>
                    <a:pt x="2750258" y="443405"/>
                    <a:pt x="2854123" y="377781"/>
                  </a:cubicBezTo>
                  <a:cubicBezTo>
                    <a:pt x="2907894" y="343820"/>
                    <a:pt x="2975649" y="340667"/>
                    <a:pt x="3033622" y="314391"/>
                  </a:cubicBezTo>
                  <a:cubicBezTo>
                    <a:pt x="3146810" y="262956"/>
                    <a:pt x="3198151" y="113643"/>
                    <a:pt x="3154032" y="0"/>
                  </a:cubicBezTo>
                  <a:lnTo>
                    <a:pt x="0" y="0"/>
                  </a:lnTo>
                  <a:lnTo>
                    <a:pt x="0" y="2285343"/>
                  </a:lnTo>
                  <a:lnTo>
                    <a:pt x="3248902" y="2285343"/>
                  </a:lnTo>
                  <a:cubicBezTo>
                    <a:pt x="3296108" y="2104303"/>
                    <a:pt x="3524059" y="1769220"/>
                    <a:pt x="3391175" y="16104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8" y="279"/>
              <a:ext cx="7515353" cy="5141725"/>
            </a:xfrm>
            <a:custGeom>
              <a:avLst/>
              <a:gdLst/>
              <a:ahLst/>
              <a:cxnLst/>
              <a:rect l="l" t="t" r="r" b="b"/>
              <a:pathLst>
                <a:path w="3340157" h="2285211" extrusionOk="0">
                  <a:moveTo>
                    <a:pt x="3332546" y="1708063"/>
                  </a:moveTo>
                  <a:cubicBezTo>
                    <a:pt x="3232751" y="1497856"/>
                    <a:pt x="2822478" y="1757067"/>
                    <a:pt x="2658145" y="1700246"/>
                  </a:cubicBezTo>
                  <a:cubicBezTo>
                    <a:pt x="2602077" y="1669043"/>
                    <a:pt x="2603390" y="1587391"/>
                    <a:pt x="2617571" y="1524788"/>
                  </a:cubicBezTo>
                  <a:cubicBezTo>
                    <a:pt x="2805211" y="813501"/>
                    <a:pt x="2305910" y="683961"/>
                    <a:pt x="2591309" y="305851"/>
                  </a:cubicBezTo>
                  <a:cubicBezTo>
                    <a:pt x="2667271" y="248438"/>
                    <a:pt x="2771859" y="256978"/>
                    <a:pt x="2867057" y="253299"/>
                  </a:cubicBezTo>
                  <a:cubicBezTo>
                    <a:pt x="3011497" y="258160"/>
                    <a:pt x="3169526" y="147013"/>
                    <a:pt x="3083716" y="0"/>
                  </a:cubicBezTo>
                  <a:lnTo>
                    <a:pt x="0" y="0"/>
                  </a:lnTo>
                  <a:lnTo>
                    <a:pt x="0" y="2285212"/>
                  </a:lnTo>
                  <a:lnTo>
                    <a:pt x="2966654" y="2285212"/>
                  </a:lnTo>
                  <a:lnTo>
                    <a:pt x="3265185" y="1907496"/>
                  </a:lnTo>
                  <a:cubicBezTo>
                    <a:pt x="3310814" y="1849755"/>
                    <a:pt x="3359202" y="1776708"/>
                    <a:pt x="3332546" y="170806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8" y="-15"/>
              <a:ext cx="6899245" cy="5142022"/>
            </a:xfrm>
            <a:custGeom>
              <a:avLst/>
              <a:gdLst/>
              <a:ahLst/>
              <a:cxnLst/>
              <a:rect l="l" t="t" r="r" b="b"/>
              <a:pathLst>
                <a:path w="3066331" h="2285343" extrusionOk="0">
                  <a:moveTo>
                    <a:pt x="2774025" y="2159416"/>
                  </a:moveTo>
                  <a:cubicBezTo>
                    <a:pt x="2884784" y="2071195"/>
                    <a:pt x="3113261" y="1994798"/>
                    <a:pt x="3057783" y="1815794"/>
                  </a:cubicBezTo>
                  <a:cubicBezTo>
                    <a:pt x="2965867" y="1636921"/>
                    <a:pt x="2740147" y="1764293"/>
                    <a:pt x="2598203" y="1801802"/>
                  </a:cubicBezTo>
                  <a:cubicBezTo>
                    <a:pt x="2515150" y="1819341"/>
                    <a:pt x="2413058" y="1800751"/>
                    <a:pt x="2374190" y="1725339"/>
                  </a:cubicBezTo>
                  <a:cubicBezTo>
                    <a:pt x="2293436" y="1490236"/>
                    <a:pt x="2625778" y="1181823"/>
                    <a:pt x="2584810" y="955785"/>
                  </a:cubicBezTo>
                  <a:cubicBezTo>
                    <a:pt x="2401896" y="572091"/>
                    <a:pt x="2113871" y="610914"/>
                    <a:pt x="2415881" y="176640"/>
                  </a:cubicBezTo>
                  <a:cubicBezTo>
                    <a:pt x="2448708" y="123562"/>
                    <a:pt x="2465253" y="51829"/>
                    <a:pt x="2429011" y="0"/>
                  </a:cubicBezTo>
                  <a:lnTo>
                    <a:pt x="0" y="0"/>
                  </a:lnTo>
                  <a:lnTo>
                    <a:pt x="0" y="2285343"/>
                  </a:lnTo>
                  <a:lnTo>
                    <a:pt x="2697013" y="2285343"/>
                  </a:lnTo>
                  <a:cubicBezTo>
                    <a:pt x="2706335" y="2237916"/>
                    <a:pt x="2736733" y="2191604"/>
                    <a:pt x="2774025" y="2159416"/>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Google Shape;26;p3"/>
          <p:cNvSpPr txBox="1">
            <a:spLocks noGrp="1"/>
          </p:cNvSpPr>
          <p:nvPr>
            <p:ph type="ctrTitle"/>
          </p:nvPr>
        </p:nvSpPr>
        <p:spPr>
          <a:xfrm>
            <a:off x="685800" y="2123600"/>
            <a:ext cx="4566300" cy="4707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685800" y="2691077"/>
            <a:ext cx="4566300" cy="327300"/>
          </a:xfrm>
          <a:prstGeom prst="rect">
            <a:avLst/>
          </a:prstGeom>
        </p:spPr>
        <p:txBody>
          <a:bodyPr spcFirstLastPara="1" wrap="square" lIns="0" tIns="0" rIns="0" bIns="0" anchor="t" anchorCtr="0">
            <a:noAutofit/>
          </a:bodyPr>
          <a:lstStyle>
            <a:lvl1pPr lvl="0" rtl="0">
              <a:spcBef>
                <a:spcPts val="0"/>
              </a:spcBef>
              <a:spcAft>
                <a:spcPts val="0"/>
              </a:spcAft>
              <a:buSzPts val="22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pic>
        <p:nvPicPr>
          <p:cNvPr id="2" name="Imagen 1" descr="Interfaz de usuario gráfica&#10;&#10;Descripción generada automáticamente">
            <a:extLst>
              <a:ext uri="{FF2B5EF4-FFF2-40B4-BE49-F238E27FC236}">
                <a16:creationId xmlns:a16="http://schemas.microsoft.com/office/drawing/2014/main" id="{D0D9A1AC-8BB2-D6EE-DDCC-0130845F4E4A}"/>
              </a:ext>
            </a:extLst>
          </p:cNvPr>
          <p:cNvPicPr>
            <a:picLocks noChangeAspect="1"/>
          </p:cNvPicPr>
          <p:nvPr userDrawn="1"/>
        </p:nvPicPr>
        <p:blipFill>
          <a:blip r:embed="rId2"/>
          <a:stretch>
            <a:fillRect/>
          </a:stretch>
        </p:blipFill>
        <p:spPr>
          <a:xfrm>
            <a:off x="129331" y="63473"/>
            <a:ext cx="515321" cy="5207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1" y="-1329"/>
            <a:ext cx="9144884" cy="5147195"/>
            <a:chOff x="-1" y="-1329"/>
            <a:chExt cx="9144884" cy="5147195"/>
          </a:xfrm>
        </p:grpSpPr>
        <p:sp>
          <p:nvSpPr>
            <p:cNvPr id="43" name="Google Shape;43;p5"/>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5"/>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5"/>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5"/>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5"/>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5"/>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 name="Google Shape;49;p5"/>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5"/>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51" name="Google Shape;5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 name="Imagen 1" descr="Interfaz de usuario gráfica&#10;&#10;Descripción generada automáticamente">
            <a:extLst>
              <a:ext uri="{FF2B5EF4-FFF2-40B4-BE49-F238E27FC236}">
                <a16:creationId xmlns:a16="http://schemas.microsoft.com/office/drawing/2014/main" id="{31E343B1-64B4-47FA-D092-5ED3845918DB}"/>
              </a:ext>
            </a:extLst>
          </p:cNvPr>
          <p:cNvPicPr>
            <a:picLocks noChangeAspect="1"/>
          </p:cNvPicPr>
          <p:nvPr userDrawn="1"/>
        </p:nvPicPr>
        <p:blipFill>
          <a:blip r:embed="rId2"/>
          <a:stretch>
            <a:fillRect/>
          </a:stretch>
        </p:blipFill>
        <p:spPr>
          <a:xfrm>
            <a:off x="129331" y="63473"/>
            <a:ext cx="515321" cy="520721"/>
          </a:xfrm>
          <a:prstGeom prst="rect">
            <a:avLst/>
          </a:prstGeom>
        </p:spPr>
      </p:pic>
      <p:pic>
        <p:nvPicPr>
          <p:cNvPr id="3" name="Imagen 2" descr="Interfaz de usuario gráfica&#10;&#10;Descripción generada automáticamente">
            <a:extLst>
              <a:ext uri="{FF2B5EF4-FFF2-40B4-BE49-F238E27FC236}">
                <a16:creationId xmlns:a16="http://schemas.microsoft.com/office/drawing/2014/main" id="{CE43CE59-C59E-8737-1BC1-1D13080948BE}"/>
              </a:ext>
            </a:extLst>
          </p:cNvPr>
          <p:cNvPicPr>
            <a:picLocks noChangeAspect="1"/>
          </p:cNvPicPr>
          <p:nvPr userDrawn="1"/>
        </p:nvPicPr>
        <p:blipFill>
          <a:blip r:embed="rId2"/>
          <a:stretch>
            <a:fillRect/>
          </a:stretch>
        </p:blipFill>
        <p:spPr>
          <a:xfrm>
            <a:off x="7651795" y="215633"/>
            <a:ext cx="975093" cy="98531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chemeClr val="accent1"/>
            </a:gs>
            <a:gs pos="37000">
              <a:schemeClr val="dk2"/>
            </a:gs>
            <a:gs pos="100000">
              <a:schemeClr val="dk2"/>
            </a:gs>
          </a:gsLst>
          <a:lin ang="10800025" scaled="0"/>
        </a:gradFill>
        <a:effectLst/>
      </p:bgPr>
    </p:bg>
    <p:spTree>
      <p:nvGrpSpPr>
        <p:cNvPr id="1" name="Shape 52"/>
        <p:cNvGrpSpPr/>
        <p:nvPr/>
      </p:nvGrpSpPr>
      <p:grpSpPr>
        <a:xfrm>
          <a:off x="0" y="0"/>
          <a:ext cx="0" cy="0"/>
          <a:chOff x="0" y="0"/>
          <a:chExt cx="0" cy="0"/>
        </a:xfrm>
      </p:grpSpPr>
      <p:grpSp>
        <p:nvGrpSpPr>
          <p:cNvPr id="53" name="Google Shape;53;p6"/>
          <p:cNvGrpSpPr/>
          <p:nvPr/>
        </p:nvGrpSpPr>
        <p:grpSpPr>
          <a:xfrm>
            <a:off x="6" y="-37"/>
            <a:ext cx="6256515" cy="5142022"/>
            <a:chOff x="-8" y="-13"/>
            <a:chExt cx="7710766" cy="5142022"/>
          </a:xfrm>
        </p:grpSpPr>
        <p:sp>
          <p:nvSpPr>
            <p:cNvPr id="54" name="Google Shape;54;p6"/>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7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6"/>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6"/>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6"/>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6"/>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6"/>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60;p6"/>
          <p:cNvSpPr txBox="1">
            <a:spLocks noGrp="1"/>
          </p:cNvSpPr>
          <p:nvPr>
            <p:ph type="title"/>
          </p:nvPr>
        </p:nvSpPr>
        <p:spPr>
          <a:xfrm>
            <a:off x="457200" y="1051625"/>
            <a:ext cx="27723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6"/>
          <p:cNvSpPr txBox="1">
            <a:spLocks noGrp="1"/>
          </p:cNvSpPr>
          <p:nvPr>
            <p:ph type="body" idx="1"/>
          </p:nvPr>
        </p:nvSpPr>
        <p:spPr>
          <a:xfrm>
            <a:off x="457200" y="2049800"/>
            <a:ext cx="2772300" cy="249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62" name="Google Shape;6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 name="Imagen 1" descr="Interfaz de usuario gráfica&#10;&#10;Descripción generada automáticamente">
            <a:extLst>
              <a:ext uri="{FF2B5EF4-FFF2-40B4-BE49-F238E27FC236}">
                <a16:creationId xmlns:a16="http://schemas.microsoft.com/office/drawing/2014/main" id="{208E68E2-509E-7D7D-D555-997DF39595A7}"/>
              </a:ext>
            </a:extLst>
          </p:cNvPr>
          <p:cNvPicPr>
            <a:picLocks noChangeAspect="1"/>
          </p:cNvPicPr>
          <p:nvPr userDrawn="1"/>
        </p:nvPicPr>
        <p:blipFill>
          <a:blip r:embed="rId2"/>
          <a:stretch>
            <a:fillRect/>
          </a:stretch>
        </p:blipFill>
        <p:spPr>
          <a:xfrm>
            <a:off x="129331" y="63473"/>
            <a:ext cx="515321" cy="520721"/>
          </a:xfrm>
          <a:prstGeom prst="rect">
            <a:avLst/>
          </a:prstGeom>
        </p:spPr>
      </p:pic>
      <p:pic>
        <p:nvPicPr>
          <p:cNvPr id="3" name="Imagen 2" descr="Interfaz de usuario gráfica&#10;&#10;Descripción generada automáticamente">
            <a:extLst>
              <a:ext uri="{FF2B5EF4-FFF2-40B4-BE49-F238E27FC236}">
                <a16:creationId xmlns:a16="http://schemas.microsoft.com/office/drawing/2014/main" id="{C3C0310F-0F47-BB91-F500-F33F0C5BAD57}"/>
              </a:ext>
            </a:extLst>
          </p:cNvPr>
          <p:cNvPicPr>
            <a:picLocks noChangeAspect="1"/>
          </p:cNvPicPr>
          <p:nvPr userDrawn="1"/>
        </p:nvPicPr>
        <p:blipFill>
          <a:blip r:embed="rId2"/>
          <a:stretch>
            <a:fillRect/>
          </a:stretch>
        </p:blipFill>
        <p:spPr>
          <a:xfrm>
            <a:off x="6392231" y="1345157"/>
            <a:ext cx="2184841" cy="220773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Corners" type="blank">
  <p:cSld name="BLANK">
    <p:spTree>
      <p:nvGrpSpPr>
        <p:cNvPr id="1" name="Shape 108"/>
        <p:cNvGrpSpPr/>
        <p:nvPr/>
      </p:nvGrpSpPr>
      <p:grpSpPr>
        <a:xfrm>
          <a:off x="0" y="0"/>
          <a:ext cx="0" cy="0"/>
          <a:chOff x="0" y="0"/>
          <a:chExt cx="0" cy="0"/>
        </a:xfrm>
      </p:grpSpPr>
      <p:grpSp>
        <p:nvGrpSpPr>
          <p:cNvPr id="109" name="Google Shape;109;p11"/>
          <p:cNvGrpSpPr/>
          <p:nvPr/>
        </p:nvGrpSpPr>
        <p:grpSpPr>
          <a:xfrm>
            <a:off x="-15" y="1"/>
            <a:ext cx="9144000" cy="5143352"/>
            <a:chOff x="-15" y="1"/>
            <a:chExt cx="9144000" cy="5143352"/>
          </a:xfrm>
        </p:grpSpPr>
        <p:sp>
          <p:nvSpPr>
            <p:cNvPr id="110" name="Google Shape;110;p11"/>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1"/>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1"/>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1"/>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1"/>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1"/>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6;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 name="Imagen 1" descr="Interfaz de usuario gráfica&#10;&#10;Descripción generada automáticamente">
            <a:extLst>
              <a:ext uri="{FF2B5EF4-FFF2-40B4-BE49-F238E27FC236}">
                <a16:creationId xmlns:a16="http://schemas.microsoft.com/office/drawing/2014/main" id="{C4057083-DE0E-5801-D5DF-300B89E79728}"/>
              </a:ext>
            </a:extLst>
          </p:cNvPr>
          <p:cNvPicPr>
            <a:picLocks noChangeAspect="1"/>
          </p:cNvPicPr>
          <p:nvPr userDrawn="1"/>
        </p:nvPicPr>
        <p:blipFill>
          <a:blip r:embed="rId2"/>
          <a:stretch>
            <a:fillRect/>
          </a:stretch>
        </p:blipFill>
        <p:spPr>
          <a:xfrm>
            <a:off x="129331" y="63473"/>
            <a:ext cx="515321" cy="52072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Center">
  <p:cSld name="BLANK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15" y="-12"/>
            <a:ext cx="9144000" cy="5142760"/>
            <a:chOff x="-15" y="-12"/>
            <a:chExt cx="9144000" cy="5142760"/>
          </a:xfrm>
        </p:grpSpPr>
        <p:sp>
          <p:nvSpPr>
            <p:cNvPr id="119" name="Google Shape;119;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 name="Google Shape;127;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 name="Imagen 1" descr="Interfaz de usuario gráfica&#10;&#10;Descripción generada automáticamente">
            <a:extLst>
              <a:ext uri="{FF2B5EF4-FFF2-40B4-BE49-F238E27FC236}">
                <a16:creationId xmlns:a16="http://schemas.microsoft.com/office/drawing/2014/main" id="{58C0D3C7-F911-9913-0C9A-A1E1C5254346}"/>
              </a:ext>
            </a:extLst>
          </p:cNvPr>
          <p:cNvPicPr>
            <a:picLocks noChangeAspect="1"/>
          </p:cNvPicPr>
          <p:nvPr userDrawn="1"/>
        </p:nvPicPr>
        <p:blipFill>
          <a:blip r:embed="rId2"/>
          <a:stretch>
            <a:fillRect/>
          </a:stretch>
        </p:blipFill>
        <p:spPr>
          <a:xfrm>
            <a:off x="129331" y="63473"/>
            <a:ext cx="515321" cy="52072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63"/>
        <p:cNvGrpSpPr/>
        <p:nvPr/>
      </p:nvGrpSpPr>
      <p:grpSpPr>
        <a:xfrm>
          <a:off x="0" y="0"/>
          <a:ext cx="0" cy="0"/>
          <a:chOff x="0" y="0"/>
          <a:chExt cx="0" cy="0"/>
        </a:xfrm>
      </p:grpSpPr>
      <p:grpSp>
        <p:nvGrpSpPr>
          <p:cNvPr id="64" name="Google Shape;64;p7"/>
          <p:cNvGrpSpPr/>
          <p:nvPr/>
        </p:nvGrpSpPr>
        <p:grpSpPr>
          <a:xfrm>
            <a:off x="-5" y="-10"/>
            <a:ext cx="9145330" cy="5142763"/>
            <a:chOff x="-5" y="-10"/>
            <a:chExt cx="9145330" cy="5142763"/>
          </a:xfrm>
        </p:grpSpPr>
        <p:sp>
          <p:nvSpPr>
            <p:cNvPr id="65" name="Google Shape;65;p7"/>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7"/>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7"/>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7"/>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7"/>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7"/>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 name="Google Shape;71;p7"/>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7"/>
          <p:cNvSpPr txBox="1">
            <a:spLocks noGrp="1"/>
          </p:cNvSpPr>
          <p:nvPr>
            <p:ph type="body" idx="1"/>
          </p:nvPr>
        </p:nvSpPr>
        <p:spPr>
          <a:xfrm>
            <a:off x="457200"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3" name="Google Shape;73;p7"/>
          <p:cNvSpPr txBox="1">
            <a:spLocks noGrp="1"/>
          </p:cNvSpPr>
          <p:nvPr>
            <p:ph type="body" idx="2"/>
          </p:nvPr>
        </p:nvSpPr>
        <p:spPr>
          <a:xfrm>
            <a:off x="3400204"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4" name="Google Shape;74;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 name="Imagen 1" descr="Interfaz de usuario gráfica&#10;&#10;Descripción generada automáticamente">
            <a:extLst>
              <a:ext uri="{FF2B5EF4-FFF2-40B4-BE49-F238E27FC236}">
                <a16:creationId xmlns:a16="http://schemas.microsoft.com/office/drawing/2014/main" id="{D05FAE25-B5C3-72B3-773B-0CF8F342C1CF}"/>
              </a:ext>
            </a:extLst>
          </p:cNvPr>
          <p:cNvPicPr>
            <a:picLocks noChangeAspect="1"/>
          </p:cNvPicPr>
          <p:nvPr userDrawn="1"/>
        </p:nvPicPr>
        <p:blipFill>
          <a:blip r:embed="rId2"/>
          <a:stretch>
            <a:fillRect/>
          </a:stretch>
        </p:blipFill>
        <p:spPr>
          <a:xfrm>
            <a:off x="129331" y="63473"/>
            <a:ext cx="515321" cy="520721"/>
          </a:xfrm>
          <a:prstGeom prst="rect">
            <a:avLst/>
          </a:prstGeom>
        </p:spPr>
      </p:pic>
    </p:spTree>
    <p:extLst>
      <p:ext uri="{BB962C8B-B14F-4D97-AF65-F5344CB8AC3E}">
        <p14:creationId xmlns:p14="http://schemas.microsoft.com/office/powerpoint/2010/main" val="1924755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94425"/>
            <a:ext cx="5215200" cy="716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1pPr>
            <a:lvl2pPr lvl="1"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457200" y="1592600"/>
            <a:ext cx="5215200" cy="29448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600"/>
              </a:spcBef>
              <a:spcAft>
                <a:spcPts val="0"/>
              </a:spcAft>
              <a:buClr>
                <a:schemeClr val="accent4"/>
              </a:buClr>
              <a:buSzPts val="2200"/>
              <a:buFont typeface="Kulim Park Light"/>
              <a:buChar char="●"/>
              <a:defRPr sz="2200">
                <a:solidFill>
                  <a:schemeClr val="dk1"/>
                </a:solidFill>
                <a:latin typeface="Kulim Park Light"/>
                <a:ea typeface="Kulim Park Light"/>
                <a:cs typeface="Kulim Park Light"/>
                <a:sym typeface="Kulim Park Light"/>
              </a:defRPr>
            </a:lvl1pPr>
            <a:lvl2pPr marL="914400" lvl="1" indent="-368300" rtl="0">
              <a:lnSpc>
                <a:spcPct val="115000"/>
              </a:lnSpc>
              <a:spcBef>
                <a:spcPts val="0"/>
              </a:spcBef>
              <a:spcAft>
                <a:spcPts val="0"/>
              </a:spcAft>
              <a:buClr>
                <a:schemeClr val="accent5"/>
              </a:buClr>
              <a:buSzPts val="2200"/>
              <a:buFont typeface="Kulim Park Light"/>
              <a:buChar char="○"/>
              <a:defRPr sz="2200">
                <a:solidFill>
                  <a:schemeClr val="dk1"/>
                </a:solidFill>
                <a:latin typeface="Kulim Park Light"/>
                <a:ea typeface="Kulim Park Light"/>
                <a:cs typeface="Kulim Park Light"/>
                <a:sym typeface="Kulim Park Light"/>
              </a:defRPr>
            </a:lvl2pPr>
            <a:lvl3pPr marL="1371600" lvl="2" indent="-368300" rtl="0">
              <a:lnSpc>
                <a:spcPct val="115000"/>
              </a:lnSpc>
              <a:spcBef>
                <a:spcPts val="0"/>
              </a:spcBef>
              <a:spcAft>
                <a:spcPts val="0"/>
              </a:spcAft>
              <a:buClr>
                <a:schemeClr val="accent6"/>
              </a:buClr>
              <a:buSzPts val="2200"/>
              <a:buFont typeface="Kulim Park Light"/>
              <a:buChar char="■"/>
              <a:defRPr sz="2200">
                <a:solidFill>
                  <a:schemeClr val="dk1"/>
                </a:solidFill>
                <a:latin typeface="Kulim Park Light"/>
                <a:ea typeface="Kulim Park Light"/>
                <a:cs typeface="Kulim Park Light"/>
                <a:sym typeface="Kulim Park Light"/>
              </a:defRPr>
            </a:lvl3pPr>
            <a:lvl4pPr marL="1828800" lvl="3" indent="-368300" rtl="0">
              <a:lnSpc>
                <a:spcPct val="115000"/>
              </a:lnSpc>
              <a:spcBef>
                <a:spcPts val="0"/>
              </a:spcBef>
              <a:spcAft>
                <a:spcPts val="0"/>
              </a:spcAft>
              <a:buClr>
                <a:schemeClr val="lt2"/>
              </a:buClr>
              <a:buSzPts val="2200"/>
              <a:buFont typeface="Kulim Park Light"/>
              <a:buChar char="●"/>
              <a:defRPr sz="2200">
                <a:solidFill>
                  <a:schemeClr val="dk1"/>
                </a:solidFill>
                <a:latin typeface="Kulim Park Light"/>
                <a:ea typeface="Kulim Park Light"/>
                <a:cs typeface="Kulim Park Light"/>
                <a:sym typeface="Kulim Park Light"/>
              </a:defRPr>
            </a:lvl4pPr>
            <a:lvl5pPr marL="2286000" lvl="4"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5pPr>
            <a:lvl6pPr marL="2743200" lvl="5"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6pPr>
            <a:lvl7pPr marL="3200400" lvl="6"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7pPr>
            <a:lvl8pPr marL="3657600" lvl="7"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8pPr>
            <a:lvl9pPr marL="4114800" lvl="8"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2"/>
                </a:solidFill>
                <a:latin typeface="Kulim Park Light"/>
                <a:ea typeface="Kulim Park Light"/>
                <a:cs typeface="Kulim Park Light"/>
                <a:sym typeface="Kulim Park Light"/>
              </a:defRPr>
            </a:lvl1pPr>
            <a:lvl2pPr lvl="1" algn="r" rtl="0">
              <a:buNone/>
              <a:defRPr sz="1300">
                <a:solidFill>
                  <a:schemeClr val="accent2"/>
                </a:solidFill>
                <a:latin typeface="Kulim Park Light"/>
                <a:ea typeface="Kulim Park Light"/>
                <a:cs typeface="Kulim Park Light"/>
                <a:sym typeface="Kulim Park Light"/>
              </a:defRPr>
            </a:lvl2pPr>
            <a:lvl3pPr lvl="2" algn="r" rtl="0">
              <a:buNone/>
              <a:defRPr sz="1300">
                <a:solidFill>
                  <a:schemeClr val="accent2"/>
                </a:solidFill>
                <a:latin typeface="Kulim Park Light"/>
                <a:ea typeface="Kulim Park Light"/>
                <a:cs typeface="Kulim Park Light"/>
                <a:sym typeface="Kulim Park Light"/>
              </a:defRPr>
            </a:lvl3pPr>
            <a:lvl4pPr lvl="3" algn="r" rtl="0">
              <a:buNone/>
              <a:defRPr sz="1300">
                <a:solidFill>
                  <a:schemeClr val="accent2"/>
                </a:solidFill>
                <a:latin typeface="Kulim Park Light"/>
                <a:ea typeface="Kulim Park Light"/>
                <a:cs typeface="Kulim Park Light"/>
                <a:sym typeface="Kulim Park Light"/>
              </a:defRPr>
            </a:lvl4pPr>
            <a:lvl5pPr lvl="4" algn="r" rtl="0">
              <a:buNone/>
              <a:defRPr sz="1300">
                <a:solidFill>
                  <a:schemeClr val="accent2"/>
                </a:solidFill>
                <a:latin typeface="Kulim Park Light"/>
                <a:ea typeface="Kulim Park Light"/>
                <a:cs typeface="Kulim Park Light"/>
                <a:sym typeface="Kulim Park Light"/>
              </a:defRPr>
            </a:lvl5pPr>
            <a:lvl6pPr lvl="5" algn="r" rtl="0">
              <a:buNone/>
              <a:defRPr sz="1300">
                <a:solidFill>
                  <a:schemeClr val="accent2"/>
                </a:solidFill>
                <a:latin typeface="Kulim Park Light"/>
                <a:ea typeface="Kulim Park Light"/>
                <a:cs typeface="Kulim Park Light"/>
                <a:sym typeface="Kulim Park Light"/>
              </a:defRPr>
            </a:lvl6pPr>
            <a:lvl7pPr lvl="6" algn="r" rtl="0">
              <a:buNone/>
              <a:defRPr sz="1300">
                <a:solidFill>
                  <a:schemeClr val="accent2"/>
                </a:solidFill>
                <a:latin typeface="Kulim Park Light"/>
                <a:ea typeface="Kulim Park Light"/>
                <a:cs typeface="Kulim Park Light"/>
                <a:sym typeface="Kulim Park Light"/>
              </a:defRPr>
            </a:lvl7pPr>
            <a:lvl8pPr lvl="7" algn="r" rtl="0">
              <a:buNone/>
              <a:defRPr sz="1300">
                <a:solidFill>
                  <a:schemeClr val="accent2"/>
                </a:solidFill>
                <a:latin typeface="Kulim Park Light"/>
                <a:ea typeface="Kulim Park Light"/>
                <a:cs typeface="Kulim Park Light"/>
                <a:sym typeface="Kulim Park Light"/>
              </a:defRPr>
            </a:lvl8pPr>
            <a:lvl9pPr lvl="8" algn="r" rtl="0">
              <a:buNone/>
              <a:defRPr sz="1300">
                <a:solidFill>
                  <a:schemeClr val="accent2"/>
                </a:solidFill>
                <a:latin typeface="Kulim Park Light"/>
                <a:ea typeface="Kulim Park Light"/>
                <a:cs typeface="Kulim Park Light"/>
                <a:sym typeface="Kulim Park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7" r:id="rId5"/>
    <p:sldLayoutId id="2147483658" r:id="rId6"/>
    <p:sldLayoutId id="2147483661"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4"/>
          <p:cNvSpPr txBox="1">
            <a:spLocks noGrp="1"/>
          </p:cNvSpPr>
          <p:nvPr>
            <p:ph type="ctrTitle"/>
          </p:nvPr>
        </p:nvSpPr>
        <p:spPr>
          <a:xfrm>
            <a:off x="126659" y="602901"/>
            <a:ext cx="4224025" cy="334107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accent1">
                    <a:lumMod val="75000"/>
                  </a:schemeClr>
                </a:solidFill>
                <a:latin typeface="Tw Cen MT" panose="020B0602020104020603" pitchFamily="34" charset="0"/>
              </a:rPr>
              <a:t>TENERIFE</a:t>
            </a:r>
            <a:r>
              <a:rPr lang="en" dirty="0">
                <a:solidFill>
                  <a:srgbClr val="006A6B"/>
                </a:solidFill>
                <a:latin typeface="Tw Cen MT" panose="020B0602020104020603" pitchFamily="34" charset="0"/>
              </a:rPr>
              <a:t> </a:t>
            </a:r>
            <a:r>
              <a:rPr lang="en" dirty="0">
                <a:solidFill>
                  <a:schemeClr val="accent1">
                    <a:lumMod val="75000"/>
                  </a:schemeClr>
                </a:solidFill>
                <a:latin typeface="Tw Cen MT" panose="020B0602020104020603" pitchFamily="34" charset="0"/>
              </a:rPr>
              <a:t>WINTER</a:t>
            </a:r>
            <a:r>
              <a:rPr lang="en" dirty="0">
                <a:solidFill>
                  <a:srgbClr val="006A6B"/>
                </a:solidFill>
                <a:latin typeface="Tw Cen MT" panose="020B0602020104020603" pitchFamily="34" charset="0"/>
              </a:rPr>
              <a:t> </a:t>
            </a:r>
            <a:r>
              <a:rPr lang="en" dirty="0">
                <a:solidFill>
                  <a:schemeClr val="accent1">
                    <a:lumMod val="75000"/>
                  </a:schemeClr>
                </a:solidFill>
                <a:latin typeface="Tw Cen MT" panose="020B0602020104020603" pitchFamily="34" charset="0"/>
              </a:rPr>
              <a:t>SESSIONS</a:t>
            </a:r>
            <a:br>
              <a:rPr lang="en" dirty="0">
                <a:solidFill>
                  <a:srgbClr val="006A6B"/>
                </a:solidFill>
              </a:rPr>
            </a:br>
            <a:r>
              <a:rPr lang="en" dirty="0"/>
              <a:t> </a:t>
            </a:r>
            <a:r>
              <a:rPr lang="es-ES" sz="1800" dirty="0">
                <a:solidFill>
                  <a:srgbClr val="00B2C2"/>
                </a:solidFill>
                <a:latin typeface="Arial Rounded MT Bold" panose="020F0704030504030204" pitchFamily="34" charset="0"/>
                <a:cs typeface="Kigelia Arabic Light" panose="020F0502020204030204" pitchFamily="34" charset="0"/>
              </a:rPr>
              <a:t>Aspire .</a:t>
            </a:r>
            <a:r>
              <a:rPr lang="es-ES" sz="1800" dirty="0" err="1">
                <a:solidFill>
                  <a:srgbClr val="00B2C2"/>
                </a:solidFill>
                <a:latin typeface="Arial Rounded MT Bold" panose="020F0704030504030204" pitchFamily="34" charset="0"/>
                <a:cs typeface="Kigelia Arabic Light" panose="020F0502020204030204" pitchFamily="34" charset="0"/>
              </a:rPr>
              <a:t>NET+Functions+Dapr+ACA</a:t>
            </a:r>
            <a:r>
              <a:rPr lang="es-ES" sz="1800" dirty="0">
                <a:solidFill>
                  <a:srgbClr val="00B2C2"/>
                </a:solidFill>
                <a:latin typeface="Arial Rounded MT Bold" panose="020F0704030504030204" pitchFamily="34" charset="0"/>
                <a:cs typeface="Kigelia Arabic Light" panose="020F0502020204030204" pitchFamily="34" charset="0"/>
              </a:rPr>
              <a:t>. El código </a:t>
            </a:r>
            <a:r>
              <a:rPr lang="es-ES" sz="1800" dirty="0" err="1">
                <a:solidFill>
                  <a:srgbClr val="00B2C2"/>
                </a:solidFill>
                <a:latin typeface="Arial Rounded MT Bold" panose="020F0704030504030204" pitchFamily="34" charset="0"/>
                <a:cs typeface="Kigelia Arabic Light" panose="020F0502020204030204" pitchFamily="34" charset="0"/>
              </a:rPr>
              <a:t>Konami</a:t>
            </a:r>
            <a:r>
              <a:rPr lang="es-ES" sz="1800" dirty="0">
                <a:solidFill>
                  <a:srgbClr val="00B2C2"/>
                </a:solidFill>
                <a:latin typeface="Arial Rounded MT Bold" panose="020F0704030504030204" pitchFamily="34" charset="0"/>
                <a:cs typeface="Kigelia Arabic Light" panose="020F0502020204030204" pitchFamily="34" charset="0"/>
              </a:rPr>
              <a:t> del desarrollo de tus aplicaciones en la nube</a:t>
            </a:r>
            <a:br>
              <a:rPr lang="es-ES" sz="3200" dirty="0">
                <a:solidFill>
                  <a:srgbClr val="00B2C2"/>
                </a:solidFill>
                <a:latin typeface="Arial Rounded MT Bold" panose="020F0704030504030204" pitchFamily="34" charset="0"/>
                <a:cs typeface="Kigelia Arabic Light" panose="020F0502020204030204" pitchFamily="34" charset="0"/>
              </a:rPr>
            </a:br>
            <a:endParaRPr dirty="0">
              <a:latin typeface="Arial Rounded MT Bold" panose="020F0704030504030204" pitchFamily="34" charset="0"/>
            </a:endParaRPr>
          </a:p>
        </p:txBody>
      </p:sp>
      <p:pic>
        <p:nvPicPr>
          <p:cNvPr id="3" name="Picture 2" descr="A yellow and purple numbers&#10;&#10;Description automatically generated">
            <a:extLst>
              <a:ext uri="{FF2B5EF4-FFF2-40B4-BE49-F238E27FC236}">
                <a16:creationId xmlns:a16="http://schemas.microsoft.com/office/drawing/2014/main" id="{CD8280B7-0B7D-60F4-8E8E-A62BFCD98D01}"/>
              </a:ext>
            </a:extLst>
          </p:cNvPr>
          <p:cNvPicPr>
            <a:picLocks noChangeAspect="1"/>
          </p:cNvPicPr>
          <p:nvPr/>
        </p:nvPicPr>
        <p:blipFill>
          <a:blip r:embed="rId3"/>
          <a:stretch>
            <a:fillRect/>
          </a:stretch>
        </p:blipFill>
        <p:spPr>
          <a:xfrm>
            <a:off x="1145592" y="3711743"/>
            <a:ext cx="2143111" cy="11244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51A6ADBD-5559-1DCA-37F6-917C38800AFB}"/>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640F7FDD-1804-6C8F-D7B6-CDEF8154E270}"/>
              </a:ext>
              <a:ext uri="{C183D7F6-B498-43B3-948B-1728B52AA6E4}">
                <adec:decorative xmlns:adec="http://schemas.microsoft.com/office/drawing/2017/decorative" val="1"/>
              </a:ext>
            </a:extLst>
          </p:cNvPr>
          <p:cNvSpPr/>
          <p:nvPr/>
        </p:nvSpPr>
        <p:spPr bwMode="auto">
          <a:xfrm>
            <a:off x="396757" y="1234005"/>
            <a:ext cx="2012622" cy="2870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Integrated programming model </a:t>
            </a:r>
          </a:p>
          <a:p>
            <a:pPr marL="0" marR="0" lvl="0" indent="0" algn="l" defTabSz="448193" rtl="0" eaLnBrk="1" fontAlgn="auto" latinLnBrk="0" hangingPunct="1">
              <a:spcBef>
                <a:spcPts val="0"/>
              </a:spcBef>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Supported various triggers and bindings to define when a function is invoked and to what data sources it connects</a:t>
            </a:r>
          </a:p>
        </p:txBody>
      </p:sp>
      <p:sp>
        <p:nvSpPr>
          <p:cNvPr id="294" name="Google Shape;294;p28">
            <a:extLst>
              <a:ext uri="{FF2B5EF4-FFF2-40B4-BE49-F238E27FC236}">
                <a16:creationId xmlns:a16="http://schemas.microsoft.com/office/drawing/2014/main" id="{94A7784F-6368-0697-6907-F22CB36B5A20}"/>
              </a:ext>
            </a:extLst>
          </p:cNvPr>
          <p:cNvSpPr txBox="1">
            <a:spLocks noGrp="1"/>
          </p:cNvSpPr>
          <p:nvPr>
            <p:ph type="sldNum" idx="12"/>
          </p:nvPr>
        </p:nvSpPr>
        <p:spPr>
          <a:xfrm>
            <a:off x="7226488" y="401540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39" name="Tech intensity">
            <a:extLst>
              <a:ext uri="{FF2B5EF4-FFF2-40B4-BE49-F238E27FC236}">
                <a16:creationId xmlns:a16="http://schemas.microsoft.com/office/drawing/2014/main" id="{765991FB-0D8B-287F-3F5C-034E7313119E}"/>
              </a:ext>
            </a:extLst>
          </p:cNvPr>
          <p:cNvSpPr txBox="1">
            <a:spLocks/>
          </p:cNvSpPr>
          <p:nvPr/>
        </p:nvSpPr>
        <p:spPr bwMode="auto">
          <a:xfrm>
            <a:off x="-200781" y="297342"/>
            <a:ext cx="9361714"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defTabSz="932742" rtl="0" eaLnBrk="1" latinLnBrk="0" hangingPunct="1">
              <a:lnSpc>
                <a:spcPct val="100000"/>
              </a:lnSpc>
              <a:spcBef>
                <a:spcPct val="0"/>
              </a:spcBef>
              <a:spcAft>
                <a:spcPts val="0"/>
              </a:spcAft>
              <a:buClr>
                <a:schemeClr val="dk1"/>
              </a:buClr>
              <a:buSzPts val="2800"/>
              <a:buFont typeface="Kulim Park"/>
              <a:buNone/>
              <a:defRPr lang="en-US" sz="3600" b="0" i="0" u="none" strike="noStrike"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sym typeface="Kulim Park"/>
              </a:defRPr>
            </a:lvl1pPr>
            <a:lvl2pPr marR="0" lvl="1"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2pPr>
            <a:lvl3pPr marR="0" lvl="2"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3pPr>
            <a:lvl4pPr marR="0" lvl="3"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4pPr>
            <a:lvl5pPr marR="0" lvl="4"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5pPr>
            <a:lvl6pPr marR="0" lvl="5"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6pPr>
            <a:lvl7pPr marR="0" lvl="6"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7pPr>
            <a:lvl8pPr marR="0" lvl="7"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8pPr>
            <a:lvl9pPr marR="0" lvl="8"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9pPr>
          </a:lstStyle>
          <a:p>
            <a:pPr algn="ctr" defTabSz="932563">
              <a:lnSpc>
                <a:spcPct val="90000"/>
              </a:lnSpc>
              <a:buClrTx/>
              <a:buSzTx/>
              <a:buFontTx/>
              <a:buNone/>
              <a:defRPr/>
            </a:pPr>
            <a:r>
              <a:rPr lang="es-ES" dirty="0">
                <a:solidFill>
                  <a:schemeClr val="tx1"/>
                </a:solidFill>
                <a:latin typeface="Segoe UI Semibold"/>
                <a:ea typeface="Segoe UI" pitchFamily="34" charset="0"/>
              </a:rPr>
              <a:t>Azure Functions</a:t>
            </a:r>
          </a:p>
        </p:txBody>
      </p:sp>
      <p:sp>
        <p:nvSpPr>
          <p:cNvPr id="40" name="TextBox 39">
            <a:extLst>
              <a:ext uri="{FF2B5EF4-FFF2-40B4-BE49-F238E27FC236}">
                <a16:creationId xmlns:a16="http://schemas.microsoft.com/office/drawing/2014/main" id="{A5FDE9AD-565C-DC4B-F4FB-7E78EF41A27B}"/>
              </a:ext>
            </a:extLst>
          </p:cNvPr>
          <p:cNvSpPr txBox="1"/>
          <p:nvPr/>
        </p:nvSpPr>
        <p:spPr>
          <a:xfrm>
            <a:off x="-1165859" y="756239"/>
            <a:ext cx="11018519" cy="307777"/>
          </a:xfrm>
          <a:prstGeom prst="rect">
            <a:avLst/>
          </a:prstGeom>
          <a:noFill/>
        </p:spPr>
        <p:txBody>
          <a:bodyPr wrap="square" lIns="0" tIns="45720" rIns="0" bIns="45720" anchor="t">
            <a:spAutoFit/>
          </a:bodyPr>
          <a:lstStyle/>
          <a:p>
            <a:pPr algn="ctr"/>
            <a:r>
              <a:rPr lang="en-US" b="1" dirty="0">
                <a:solidFill>
                  <a:schemeClr val="tx1"/>
                </a:solidFill>
                <a:latin typeface="Kulim Park" panose="020B0604020202020204" charset="0"/>
              </a:rPr>
              <a:t>An event-driven, serverless compute service that accelerates app development</a:t>
            </a:r>
          </a:p>
        </p:txBody>
      </p:sp>
      <p:sp>
        <p:nvSpPr>
          <p:cNvPr id="61" name="Rectangle 60">
            <a:extLst>
              <a:ext uri="{FF2B5EF4-FFF2-40B4-BE49-F238E27FC236}">
                <a16:creationId xmlns:a16="http://schemas.microsoft.com/office/drawing/2014/main" id="{55BC8EF3-BC55-45D8-2DC5-5B504FB81280}"/>
              </a:ext>
              <a:ext uri="{C183D7F6-B498-43B3-948B-1728B52AA6E4}">
                <adec:decorative xmlns:adec="http://schemas.microsoft.com/office/drawing/2017/decorative" val="1"/>
              </a:ext>
            </a:extLst>
          </p:cNvPr>
          <p:cNvSpPr/>
          <p:nvPr/>
        </p:nvSpPr>
        <p:spPr bwMode="auto">
          <a:xfrm>
            <a:off x="2418920" y="1254837"/>
            <a:ext cx="2261213" cy="294005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End-to-end development experience</a:t>
            </a:r>
          </a:p>
          <a:p>
            <a:pPr marL="0" marR="0" lvl="0" indent="0" algn="l" defTabSz="448193" rtl="0" eaLnBrk="1" fontAlgn="auto" latinLnBrk="0" hangingPunct="1">
              <a:spcBef>
                <a:spcPts val="0"/>
              </a:spcBef>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Local end-to-end development experience with Functions</a:t>
            </a:r>
            <a:r>
              <a:rPr kumimoji="0" lang="en-US" sz="1200" b="0" i="0" u="none" strike="noStrike" kern="1200" cap="none" spc="0" normalizeH="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from building and debugging </a:t>
            </a:r>
            <a:b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locally on major platforms like Windows, macOS, and Linux </a:t>
            </a:r>
            <a:b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to deploying and monitoring in the cloud</a:t>
            </a:r>
          </a:p>
        </p:txBody>
      </p:sp>
      <p:sp>
        <p:nvSpPr>
          <p:cNvPr id="259" name="Rectangle 258">
            <a:extLst>
              <a:ext uri="{FF2B5EF4-FFF2-40B4-BE49-F238E27FC236}">
                <a16:creationId xmlns:a16="http://schemas.microsoft.com/office/drawing/2014/main" id="{A5CE2A63-E8E1-6A7F-7699-6217124E64F0}"/>
              </a:ext>
              <a:ext uri="{C183D7F6-B498-43B3-948B-1728B52AA6E4}">
                <adec:decorative xmlns:adec="http://schemas.microsoft.com/office/drawing/2017/decorative" val="1"/>
              </a:ext>
            </a:extLst>
          </p:cNvPr>
          <p:cNvSpPr/>
          <p:nvPr/>
        </p:nvSpPr>
        <p:spPr bwMode="auto">
          <a:xfrm>
            <a:off x="4874478" y="1234005"/>
            <a:ext cx="1732498" cy="300355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Hosting options flexibility</a:t>
            </a:r>
          </a:p>
          <a:p>
            <a:pPr marL="0" marR="0" lvl="0" indent="0" algn="l" defTabSz="448193" rtl="0" eaLnBrk="1" fontAlgn="auto" latinLnBrk="0" hangingPunct="1">
              <a:spcBef>
                <a:spcPts val="0"/>
              </a:spcBef>
              <a:spcAft>
                <a:spcPts val="18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Choose the host environments that better fits your business needs without compromising development experience</a:t>
            </a:r>
          </a:p>
        </p:txBody>
      </p:sp>
      <p:sp>
        <p:nvSpPr>
          <p:cNvPr id="265" name="Rectangle 264">
            <a:extLst>
              <a:ext uri="{FF2B5EF4-FFF2-40B4-BE49-F238E27FC236}">
                <a16:creationId xmlns:a16="http://schemas.microsoft.com/office/drawing/2014/main" id="{716E6D22-330F-7A45-C45D-527DC9932607}"/>
              </a:ext>
              <a:ext uri="{C183D7F6-B498-43B3-948B-1728B52AA6E4}">
                <adec:decorative xmlns:adec="http://schemas.microsoft.com/office/drawing/2017/decorative" val="1"/>
              </a:ext>
            </a:extLst>
          </p:cNvPr>
          <p:cNvSpPr/>
          <p:nvPr/>
        </p:nvSpPr>
        <p:spPr bwMode="auto">
          <a:xfrm>
            <a:off x="6606977" y="1196887"/>
            <a:ext cx="1787723" cy="285437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Fully managed and cost-effective</a:t>
            </a:r>
          </a:p>
          <a:p>
            <a:pPr marL="0" marR="0" lvl="0" indent="0" algn="l" defTabSz="448193" rtl="0" eaLnBrk="1" fontAlgn="auto" latinLnBrk="0" hangingPunct="1">
              <a:spcBef>
                <a:spcPts val="0"/>
              </a:spcBef>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Automated and flexible scaling based on your workload </a:t>
            </a:r>
            <a:b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volume, keeping the focus on adding value instead of managing infrastructure</a:t>
            </a:r>
          </a:p>
        </p:txBody>
      </p:sp>
      <p:pic>
        <p:nvPicPr>
          <p:cNvPr id="267" name="Graphic 266">
            <a:extLst>
              <a:ext uri="{FF2B5EF4-FFF2-40B4-BE49-F238E27FC236}">
                <a16:creationId xmlns:a16="http://schemas.microsoft.com/office/drawing/2014/main" id="{03C14058-7509-63C2-A6E4-4789959685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7216" y="-9518"/>
            <a:ext cx="802329" cy="802329"/>
          </a:xfrm>
          <a:prstGeom prst="rect">
            <a:avLst/>
          </a:prstGeom>
          <a:effectLst/>
        </p:spPr>
      </p:pic>
    </p:spTree>
    <p:extLst>
      <p:ext uri="{BB962C8B-B14F-4D97-AF65-F5344CB8AC3E}">
        <p14:creationId xmlns:p14="http://schemas.microsoft.com/office/powerpoint/2010/main" val="181276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41"/>
                                        </p:tgtEl>
                                        <p:attrNameLst>
                                          <p:attrName>ppt_x</p:attrName>
                                          <p:attrName>ppt_y</p:attrName>
                                        </p:attrNameLst>
                                      </p:cBhvr>
                                      <p:rCtr x="0" y="1736"/>
                                    </p:animMotion>
                                  </p:childTnLst>
                                </p:cTn>
                              </p:par>
                              <p:par>
                                <p:cTn id="10" presetID="10" presetClass="entr" presetSubtype="0" fill="hold" grpId="0" nodeType="withEffect">
                                  <p:stCondLst>
                                    <p:cond delay="1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42" presetClass="path" presetSubtype="0" decel="100000" fill="hold" grpId="1" nodeType="withEffect">
                                  <p:stCondLst>
                                    <p:cond delay="100"/>
                                  </p:stCondLst>
                                  <p:childTnLst>
                                    <p:animMotion origin="layout" path="M 4.58333E-6 3.7037E-7 L 4.58333E-6 0.03495 " pathEditMode="relative" rAng="0" ptsTypes="AA">
                                      <p:cBhvr>
                                        <p:cTn id="14" dur="500" spd="-100000" fill="hold"/>
                                        <p:tgtEl>
                                          <p:spTgt spid="61"/>
                                        </p:tgtEl>
                                        <p:attrNameLst>
                                          <p:attrName>ppt_x</p:attrName>
                                          <p:attrName>ppt_y</p:attrName>
                                        </p:attrNameLst>
                                      </p:cBhvr>
                                      <p:rCtr x="0" y="1736"/>
                                    </p:animMotion>
                                  </p:childTnLst>
                                </p:cTn>
                              </p:par>
                              <p:par>
                                <p:cTn id="15" presetID="10" presetClass="entr" presetSubtype="0" fill="hold" grpId="0" nodeType="withEffect">
                                  <p:stCondLst>
                                    <p:cond delay="200"/>
                                  </p:stCondLst>
                                  <p:childTnLst>
                                    <p:set>
                                      <p:cBhvr>
                                        <p:cTn id="16" dur="1" fill="hold">
                                          <p:stCondLst>
                                            <p:cond delay="0"/>
                                          </p:stCondLst>
                                        </p:cTn>
                                        <p:tgtEl>
                                          <p:spTgt spid="259"/>
                                        </p:tgtEl>
                                        <p:attrNameLst>
                                          <p:attrName>style.visibility</p:attrName>
                                        </p:attrNameLst>
                                      </p:cBhvr>
                                      <p:to>
                                        <p:strVal val="visible"/>
                                      </p:to>
                                    </p:set>
                                    <p:animEffect transition="in" filter="fade">
                                      <p:cBhvr>
                                        <p:cTn id="17" dur="500"/>
                                        <p:tgtEl>
                                          <p:spTgt spid="259"/>
                                        </p:tgtEl>
                                      </p:cBhvr>
                                    </p:animEffect>
                                  </p:childTnLst>
                                </p:cTn>
                              </p:par>
                              <p:par>
                                <p:cTn id="18" presetID="42" presetClass="path" presetSubtype="0" decel="100000" fill="hold" grpId="1" nodeType="withEffect">
                                  <p:stCondLst>
                                    <p:cond delay="200"/>
                                  </p:stCondLst>
                                  <p:childTnLst>
                                    <p:animMotion origin="layout" path="M 3.125E-6 3.7037E-7 L 3.125E-6 0.03495 " pathEditMode="relative" rAng="0" ptsTypes="AA">
                                      <p:cBhvr>
                                        <p:cTn id="19" dur="500" spd="-100000" fill="hold"/>
                                        <p:tgtEl>
                                          <p:spTgt spid="259"/>
                                        </p:tgtEl>
                                        <p:attrNameLst>
                                          <p:attrName>ppt_x</p:attrName>
                                          <p:attrName>ppt_y</p:attrName>
                                        </p:attrNameLst>
                                      </p:cBhvr>
                                      <p:rCtr x="0" y="1736"/>
                                    </p:animMotion>
                                  </p:childTnLst>
                                </p:cTn>
                              </p:par>
                              <p:par>
                                <p:cTn id="20" presetID="10" presetClass="entr" presetSubtype="0" fill="hold" grpId="0" nodeType="withEffect">
                                  <p:stCondLst>
                                    <p:cond delay="300"/>
                                  </p:stCondLst>
                                  <p:childTnLst>
                                    <p:set>
                                      <p:cBhvr>
                                        <p:cTn id="21" dur="1" fill="hold">
                                          <p:stCondLst>
                                            <p:cond delay="0"/>
                                          </p:stCondLst>
                                        </p:cTn>
                                        <p:tgtEl>
                                          <p:spTgt spid="265"/>
                                        </p:tgtEl>
                                        <p:attrNameLst>
                                          <p:attrName>style.visibility</p:attrName>
                                        </p:attrNameLst>
                                      </p:cBhvr>
                                      <p:to>
                                        <p:strVal val="visible"/>
                                      </p:to>
                                    </p:set>
                                    <p:animEffect transition="in" filter="fade">
                                      <p:cBhvr>
                                        <p:cTn id="22" dur="500"/>
                                        <p:tgtEl>
                                          <p:spTgt spid="265"/>
                                        </p:tgtEl>
                                      </p:cBhvr>
                                    </p:animEffect>
                                  </p:childTnLst>
                                </p:cTn>
                              </p:par>
                              <p:par>
                                <p:cTn id="23" presetID="42" presetClass="path" presetSubtype="0" decel="100000" fill="hold" grpId="1" nodeType="withEffect">
                                  <p:stCondLst>
                                    <p:cond delay="300"/>
                                  </p:stCondLst>
                                  <p:childTnLst>
                                    <p:animMotion origin="layout" path="M 1.66667E-6 3.7037E-7 L 1.66667E-6 0.03495 " pathEditMode="relative" rAng="0" ptsTypes="AA">
                                      <p:cBhvr>
                                        <p:cTn id="24" dur="500" spd="-100000" fill="hold"/>
                                        <p:tgtEl>
                                          <p:spTgt spid="265"/>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61" grpId="0" animBg="1"/>
      <p:bldP spid="61" grpId="1" animBg="1"/>
      <p:bldP spid="259" grpId="0" animBg="1"/>
      <p:bldP spid="259" grpId="1" animBg="1"/>
      <p:bldP spid="265" grpId="0" animBg="1"/>
      <p:bldP spid="26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FD5AD507-3694-293C-8FF2-9891141267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D7BAC2-07AF-BF1F-A7CA-39057B29C164}"/>
              </a:ext>
            </a:extLst>
          </p:cNvPr>
          <p:cNvPicPr>
            <a:picLocks noChangeAspect="1"/>
          </p:cNvPicPr>
          <p:nvPr/>
        </p:nvPicPr>
        <p:blipFill>
          <a:blip r:embed="rId3"/>
          <a:stretch>
            <a:fillRect/>
          </a:stretch>
        </p:blipFill>
        <p:spPr>
          <a:xfrm>
            <a:off x="909587" y="657190"/>
            <a:ext cx="7324825" cy="3693791"/>
          </a:xfrm>
          <a:prstGeom prst="rect">
            <a:avLst/>
          </a:prstGeom>
        </p:spPr>
      </p:pic>
    </p:spTree>
    <p:extLst>
      <p:ext uri="{BB962C8B-B14F-4D97-AF65-F5344CB8AC3E}">
        <p14:creationId xmlns:p14="http://schemas.microsoft.com/office/powerpoint/2010/main" val="3206053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818EF836-4275-9FF1-9B25-F5E6FA4D7C3C}"/>
            </a:ext>
          </a:extLst>
        </p:cNvPr>
        <p:cNvGrpSpPr/>
        <p:nvPr/>
      </p:nvGrpSpPr>
      <p:grpSpPr>
        <a:xfrm>
          <a:off x="0" y="0"/>
          <a:ext cx="0" cy="0"/>
          <a:chOff x="0" y="0"/>
          <a:chExt cx="0" cy="0"/>
        </a:xfrm>
      </p:grpSpPr>
      <p:sp>
        <p:nvSpPr>
          <p:cNvPr id="169" name="Google Shape;169;p17">
            <a:extLst>
              <a:ext uri="{FF2B5EF4-FFF2-40B4-BE49-F238E27FC236}">
                <a16:creationId xmlns:a16="http://schemas.microsoft.com/office/drawing/2014/main" id="{227616C1-299F-830E-A3D5-CAC8EBF6C77E}"/>
              </a:ext>
            </a:extLst>
          </p:cNvPr>
          <p:cNvSpPr txBox="1">
            <a:spLocks noGrp="1"/>
          </p:cNvSpPr>
          <p:nvPr>
            <p:ph type="ctrTitle"/>
          </p:nvPr>
        </p:nvSpPr>
        <p:spPr>
          <a:xfrm>
            <a:off x="685800" y="2123600"/>
            <a:ext cx="5805436" cy="47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5"/>
                </a:solidFill>
              </a:rPr>
              <a:t>3. </a:t>
            </a:r>
            <a:r>
              <a:rPr lang="en" dirty="0"/>
              <a:t>What’s Dapr?</a:t>
            </a:r>
            <a:endParaRPr dirty="0"/>
          </a:p>
        </p:txBody>
      </p:sp>
    </p:spTree>
    <p:extLst>
      <p:ext uri="{BB962C8B-B14F-4D97-AF65-F5344CB8AC3E}">
        <p14:creationId xmlns:p14="http://schemas.microsoft.com/office/powerpoint/2010/main" val="116471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2D717C92-2C73-9DE7-B942-E66586663B0B}"/>
            </a:ext>
          </a:extLst>
        </p:cNvPr>
        <p:cNvGrpSpPr/>
        <p:nvPr/>
      </p:nvGrpSpPr>
      <p:grpSpPr>
        <a:xfrm>
          <a:off x="0" y="0"/>
          <a:ext cx="0" cy="0"/>
          <a:chOff x="0" y="0"/>
          <a:chExt cx="0" cy="0"/>
        </a:xfrm>
      </p:grpSpPr>
      <p:sp>
        <p:nvSpPr>
          <p:cNvPr id="294" name="Google Shape;294;p28">
            <a:extLst>
              <a:ext uri="{FF2B5EF4-FFF2-40B4-BE49-F238E27FC236}">
                <a16:creationId xmlns:a16="http://schemas.microsoft.com/office/drawing/2014/main" id="{DF0F52AD-A09A-6177-54B5-56EF70438A48}"/>
              </a:ext>
            </a:extLst>
          </p:cNvPr>
          <p:cNvSpPr txBox="1">
            <a:spLocks noGrp="1"/>
          </p:cNvSpPr>
          <p:nvPr>
            <p:ph type="sldNum" idx="12"/>
          </p:nvPr>
        </p:nvSpPr>
        <p:spPr>
          <a:xfrm>
            <a:off x="8853648" y="4829537"/>
            <a:ext cx="175635" cy="313913"/>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Title 4">
            <a:extLst>
              <a:ext uri="{FF2B5EF4-FFF2-40B4-BE49-F238E27FC236}">
                <a16:creationId xmlns:a16="http://schemas.microsoft.com/office/drawing/2014/main" id="{F1F0AD33-8501-9DBA-2FE0-55F472A5D163}"/>
              </a:ext>
            </a:extLst>
          </p:cNvPr>
          <p:cNvSpPr txBox="1">
            <a:spLocks/>
          </p:cNvSpPr>
          <p:nvPr/>
        </p:nvSpPr>
        <p:spPr>
          <a:xfrm>
            <a:off x="387732" y="1858767"/>
            <a:ext cx="2719533" cy="6873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Distributed Application Runtime</a:t>
            </a:r>
          </a:p>
        </p:txBody>
      </p:sp>
      <p:pic>
        <p:nvPicPr>
          <p:cNvPr id="3" name="Graphic 2">
            <a:extLst>
              <a:ext uri="{FF2B5EF4-FFF2-40B4-BE49-F238E27FC236}">
                <a16:creationId xmlns:a16="http://schemas.microsoft.com/office/drawing/2014/main" id="{EC4B9327-7D4C-94C5-3115-066BDA0AC27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851356" y="703977"/>
            <a:ext cx="1703461" cy="1326616"/>
          </a:xfrm>
          <a:prstGeom prst="rect">
            <a:avLst/>
          </a:prstGeom>
        </p:spPr>
      </p:pic>
      <p:sp>
        <p:nvSpPr>
          <p:cNvPr id="4" name="TextBox 3">
            <a:extLst>
              <a:ext uri="{FF2B5EF4-FFF2-40B4-BE49-F238E27FC236}">
                <a16:creationId xmlns:a16="http://schemas.microsoft.com/office/drawing/2014/main" id="{1ABBD7D0-F6A1-B7A3-BCA4-3C5138E45309}"/>
              </a:ext>
            </a:extLst>
          </p:cNvPr>
          <p:cNvSpPr txBox="1"/>
          <p:nvPr/>
        </p:nvSpPr>
        <p:spPr>
          <a:xfrm>
            <a:off x="1081204" y="2202418"/>
            <a:ext cx="133258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dapr.io</a:t>
            </a:r>
          </a:p>
        </p:txBody>
      </p:sp>
      <p:pic>
        <p:nvPicPr>
          <p:cNvPr id="6" name="Picture 5">
            <a:extLst>
              <a:ext uri="{FF2B5EF4-FFF2-40B4-BE49-F238E27FC236}">
                <a16:creationId xmlns:a16="http://schemas.microsoft.com/office/drawing/2014/main" id="{4315B576-D2B8-1C4E-C6D3-04E30E9AE1CE}"/>
              </a:ext>
            </a:extLst>
          </p:cNvPr>
          <p:cNvPicPr>
            <a:picLocks noChangeAspect="1"/>
          </p:cNvPicPr>
          <p:nvPr/>
        </p:nvPicPr>
        <p:blipFill>
          <a:blip r:embed="rId5"/>
          <a:stretch>
            <a:fillRect/>
          </a:stretch>
        </p:blipFill>
        <p:spPr>
          <a:xfrm>
            <a:off x="3326391" y="323594"/>
            <a:ext cx="5702892" cy="4444949"/>
          </a:xfrm>
          <a:prstGeom prst="rect">
            <a:avLst/>
          </a:prstGeom>
        </p:spPr>
      </p:pic>
    </p:spTree>
    <p:extLst>
      <p:ext uri="{BB962C8B-B14F-4D97-AF65-F5344CB8AC3E}">
        <p14:creationId xmlns:p14="http://schemas.microsoft.com/office/powerpoint/2010/main" val="2804894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136AE81A-6911-FFCA-A41A-AC74CBFAEC90}"/>
            </a:ext>
          </a:extLst>
        </p:cNvPr>
        <p:cNvGrpSpPr/>
        <p:nvPr/>
      </p:nvGrpSpPr>
      <p:grpSpPr>
        <a:xfrm>
          <a:off x="0" y="0"/>
          <a:ext cx="0" cy="0"/>
          <a:chOff x="0" y="0"/>
          <a:chExt cx="0" cy="0"/>
        </a:xfrm>
      </p:grpSpPr>
      <p:sp>
        <p:nvSpPr>
          <p:cNvPr id="294" name="Google Shape;294;p28">
            <a:extLst>
              <a:ext uri="{FF2B5EF4-FFF2-40B4-BE49-F238E27FC236}">
                <a16:creationId xmlns:a16="http://schemas.microsoft.com/office/drawing/2014/main" id="{45E9E44C-BD37-AE3B-2691-C30DA0E7243A}"/>
              </a:ext>
            </a:extLst>
          </p:cNvPr>
          <p:cNvSpPr txBox="1">
            <a:spLocks noGrp="1"/>
          </p:cNvSpPr>
          <p:nvPr>
            <p:ph type="sldNum" idx="12"/>
          </p:nvPr>
        </p:nvSpPr>
        <p:spPr>
          <a:xfrm>
            <a:off x="8853648" y="4829537"/>
            <a:ext cx="175635" cy="313913"/>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5" name="Picture 2" descr="Dapr Platform Engineering Overview">
            <a:extLst>
              <a:ext uri="{FF2B5EF4-FFF2-40B4-BE49-F238E27FC236}">
                <a16:creationId xmlns:a16="http://schemas.microsoft.com/office/drawing/2014/main" id="{DDE5475B-9F1B-2092-789A-EDC78FE7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81" y="506394"/>
            <a:ext cx="7335838" cy="41307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F14FD3-D12E-B759-8A61-AFB3CB6283C0}"/>
              </a:ext>
            </a:extLst>
          </p:cNvPr>
          <p:cNvSpPr txBox="1"/>
          <p:nvPr/>
        </p:nvSpPr>
        <p:spPr>
          <a:xfrm>
            <a:off x="1936638" y="137062"/>
            <a:ext cx="4859866" cy="738664"/>
          </a:xfrm>
          <a:prstGeom prst="rect">
            <a:avLst/>
          </a:prstGeom>
          <a:noFill/>
        </p:spPr>
        <p:txBody>
          <a:bodyPr wrap="square">
            <a:spAutoFit/>
          </a:bodyPr>
          <a:lstStyle/>
          <a:p>
            <a:pPr algn="ctr"/>
            <a:r>
              <a:rPr lang="es-ES" b="1" i="0" dirty="0" err="1">
                <a:solidFill>
                  <a:srgbClr val="000000"/>
                </a:solidFill>
                <a:effectLst/>
                <a:latin typeface="Kulim Park" panose="020B0604020202020204" charset="0"/>
              </a:rPr>
              <a:t>Solving</a:t>
            </a:r>
            <a:r>
              <a:rPr lang="es-ES" b="1" i="0" dirty="0">
                <a:solidFill>
                  <a:srgbClr val="000000"/>
                </a:solidFill>
                <a:effectLst/>
                <a:latin typeface="Kulim Park" panose="020B0604020202020204" charset="0"/>
              </a:rPr>
              <a:t> </a:t>
            </a:r>
            <a:r>
              <a:rPr lang="es-ES" b="1" i="0" dirty="0" err="1">
                <a:solidFill>
                  <a:srgbClr val="000000"/>
                </a:solidFill>
                <a:effectLst/>
                <a:latin typeface="Kulim Park" panose="020B0604020202020204" charset="0"/>
              </a:rPr>
              <a:t>Platform</a:t>
            </a:r>
            <a:r>
              <a:rPr lang="es-ES" b="1" i="0" dirty="0">
                <a:solidFill>
                  <a:srgbClr val="000000"/>
                </a:solidFill>
                <a:effectLst/>
                <a:latin typeface="Kulim Park" panose="020B0604020202020204" charset="0"/>
              </a:rPr>
              <a:t> </a:t>
            </a:r>
            <a:r>
              <a:rPr lang="es-ES" b="1" i="0" dirty="0" err="1">
                <a:solidFill>
                  <a:srgbClr val="000000"/>
                </a:solidFill>
                <a:effectLst/>
                <a:latin typeface="Kulim Park" panose="020B0604020202020204" charset="0"/>
              </a:rPr>
              <a:t>Engineering</a:t>
            </a:r>
            <a:r>
              <a:rPr lang="es-ES" b="1" i="0" dirty="0">
                <a:solidFill>
                  <a:srgbClr val="000000"/>
                </a:solidFill>
                <a:effectLst/>
                <a:latin typeface="Kulim Park" panose="020B0604020202020204" charset="0"/>
              </a:rPr>
              <a:t> </a:t>
            </a:r>
            <a:r>
              <a:rPr lang="es-ES" b="1" i="0" dirty="0" err="1">
                <a:solidFill>
                  <a:srgbClr val="000000"/>
                </a:solidFill>
                <a:effectLst/>
                <a:latin typeface="Kulim Park" panose="020B0604020202020204" charset="0"/>
              </a:rPr>
              <a:t>Challenges</a:t>
            </a:r>
            <a:endParaRPr lang="es-ES" b="1" i="0" dirty="0">
              <a:solidFill>
                <a:srgbClr val="000000"/>
              </a:solidFill>
              <a:effectLst/>
              <a:latin typeface="Kulim Park" panose="020B0604020202020204" charset="0"/>
            </a:endParaRPr>
          </a:p>
          <a:p>
            <a:br>
              <a:rPr lang="es-ES" dirty="0"/>
            </a:br>
            <a:endParaRPr lang="es-ES" dirty="0"/>
          </a:p>
        </p:txBody>
      </p:sp>
    </p:spTree>
    <p:extLst>
      <p:ext uri="{BB962C8B-B14F-4D97-AF65-F5344CB8AC3E}">
        <p14:creationId xmlns:p14="http://schemas.microsoft.com/office/powerpoint/2010/main" val="2224913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AE6E9985-E680-F615-7303-28DF66103257}"/>
            </a:ext>
          </a:extLst>
        </p:cNvPr>
        <p:cNvGrpSpPr/>
        <p:nvPr/>
      </p:nvGrpSpPr>
      <p:grpSpPr>
        <a:xfrm>
          <a:off x="0" y="0"/>
          <a:ext cx="0" cy="0"/>
          <a:chOff x="0" y="0"/>
          <a:chExt cx="0" cy="0"/>
        </a:xfrm>
      </p:grpSpPr>
      <p:sp>
        <p:nvSpPr>
          <p:cNvPr id="169" name="Google Shape;169;p17">
            <a:extLst>
              <a:ext uri="{FF2B5EF4-FFF2-40B4-BE49-F238E27FC236}">
                <a16:creationId xmlns:a16="http://schemas.microsoft.com/office/drawing/2014/main" id="{CB8BEC16-D8D1-FB0E-CE8D-ABE368395C7A}"/>
              </a:ext>
            </a:extLst>
          </p:cNvPr>
          <p:cNvSpPr txBox="1">
            <a:spLocks noGrp="1"/>
          </p:cNvSpPr>
          <p:nvPr>
            <p:ph type="ctrTitle"/>
          </p:nvPr>
        </p:nvSpPr>
        <p:spPr>
          <a:xfrm>
            <a:off x="685799" y="2123600"/>
            <a:ext cx="7141867" cy="47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5"/>
                </a:solidFill>
              </a:rPr>
              <a:t>4. </a:t>
            </a:r>
            <a:r>
              <a:rPr lang="en" dirty="0"/>
              <a:t>What’s Azure Container Apps?</a:t>
            </a:r>
            <a:endParaRPr dirty="0"/>
          </a:p>
        </p:txBody>
      </p:sp>
    </p:spTree>
    <p:extLst>
      <p:ext uri="{BB962C8B-B14F-4D97-AF65-F5344CB8AC3E}">
        <p14:creationId xmlns:p14="http://schemas.microsoft.com/office/powerpoint/2010/main" val="4286831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50D99845-86C6-4391-5541-E584C4AFFE49}"/>
            </a:ext>
          </a:extLst>
        </p:cNvPr>
        <p:cNvGrpSpPr/>
        <p:nvPr/>
      </p:nvGrpSpPr>
      <p:grpSpPr>
        <a:xfrm>
          <a:off x="0" y="0"/>
          <a:ext cx="0" cy="0"/>
          <a:chOff x="0" y="0"/>
          <a:chExt cx="0" cy="0"/>
        </a:xfrm>
      </p:grpSpPr>
      <p:sp>
        <p:nvSpPr>
          <p:cNvPr id="294" name="Google Shape;294;p28">
            <a:extLst>
              <a:ext uri="{FF2B5EF4-FFF2-40B4-BE49-F238E27FC236}">
                <a16:creationId xmlns:a16="http://schemas.microsoft.com/office/drawing/2014/main" id="{09C9991B-E750-12C4-17F8-DD3D641E7227}"/>
              </a:ext>
            </a:extLst>
          </p:cNvPr>
          <p:cNvSpPr txBox="1">
            <a:spLocks noGrp="1"/>
          </p:cNvSpPr>
          <p:nvPr>
            <p:ph type="sldNum" idx="12"/>
          </p:nvPr>
        </p:nvSpPr>
        <p:spPr>
          <a:xfrm>
            <a:off x="8853648" y="4829537"/>
            <a:ext cx="175635" cy="313913"/>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8" name="TextBox 7">
            <a:extLst>
              <a:ext uri="{FF2B5EF4-FFF2-40B4-BE49-F238E27FC236}">
                <a16:creationId xmlns:a16="http://schemas.microsoft.com/office/drawing/2014/main" id="{78BA2D40-F819-A2FD-E920-83BF986D454A}"/>
              </a:ext>
            </a:extLst>
          </p:cNvPr>
          <p:cNvSpPr txBox="1"/>
          <p:nvPr/>
        </p:nvSpPr>
        <p:spPr>
          <a:xfrm>
            <a:off x="1936638" y="137062"/>
            <a:ext cx="4859866" cy="738664"/>
          </a:xfrm>
          <a:prstGeom prst="rect">
            <a:avLst/>
          </a:prstGeom>
          <a:noFill/>
        </p:spPr>
        <p:txBody>
          <a:bodyPr wrap="square">
            <a:spAutoFit/>
          </a:bodyPr>
          <a:lstStyle/>
          <a:p>
            <a:pPr algn="ctr"/>
            <a:r>
              <a:rPr lang="es-ES" b="1" i="0" dirty="0" err="1">
                <a:solidFill>
                  <a:srgbClr val="000000"/>
                </a:solidFill>
                <a:effectLst/>
                <a:latin typeface="Kulim Park" panose="020B0604020202020204" charset="0"/>
              </a:rPr>
              <a:t>Solving</a:t>
            </a:r>
            <a:r>
              <a:rPr lang="es-ES" b="1" i="0" dirty="0">
                <a:solidFill>
                  <a:srgbClr val="000000"/>
                </a:solidFill>
                <a:effectLst/>
                <a:latin typeface="Kulim Park" panose="020B0604020202020204" charset="0"/>
              </a:rPr>
              <a:t> </a:t>
            </a:r>
            <a:r>
              <a:rPr lang="es-ES" b="1" i="0" dirty="0" err="1">
                <a:solidFill>
                  <a:srgbClr val="000000"/>
                </a:solidFill>
                <a:effectLst/>
                <a:latin typeface="Kulim Park" panose="020B0604020202020204" charset="0"/>
              </a:rPr>
              <a:t>Platform</a:t>
            </a:r>
            <a:r>
              <a:rPr lang="es-ES" b="1" i="0" dirty="0">
                <a:solidFill>
                  <a:srgbClr val="000000"/>
                </a:solidFill>
                <a:effectLst/>
                <a:latin typeface="Kulim Park" panose="020B0604020202020204" charset="0"/>
              </a:rPr>
              <a:t> </a:t>
            </a:r>
            <a:r>
              <a:rPr lang="es-ES" b="1" i="0" dirty="0" err="1">
                <a:solidFill>
                  <a:srgbClr val="000000"/>
                </a:solidFill>
                <a:effectLst/>
                <a:latin typeface="Kulim Park" panose="020B0604020202020204" charset="0"/>
              </a:rPr>
              <a:t>Engineering</a:t>
            </a:r>
            <a:r>
              <a:rPr lang="es-ES" b="1" i="0" dirty="0">
                <a:solidFill>
                  <a:srgbClr val="000000"/>
                </a:solidFill>
                <a:effectLst/>
                <a:latin typeface="Kulim Park" panose="020B0604020202020204" charset="0"/>
              </a:rPr>
              <a:t> </a:t>
            </a:r>
            <a:r>
              <a:rPr lang="es-ES" b="1" i="0" dirty="0" err="1">
                <a:solidFill>
                  <a:srgbClr val="000000"/>
                </a:solidFill>
                <a:effectLst/>
                <a:latin typeface="Kulim Park" panose="020B0604020202020204" charset="0"/>
              </a:rPr>
              <a:t>Challenges</a:t>
            </a:r>
            <a:endParaRPr lang="es-ES" b="1" i="0" dirty="0">
              <a:solidFill>
                <a:srgbClr val="000000"/>
              </a:solidFill>
              <a:effectLst/>
              <a:latin typeface="Kulim Park" panose="020B0604020202020204" charset="0"/>
            </a:endParaRPr>
          </a:p>
          <a:p>
            <a:br>
              <a:rPr lang="es-ES" dirty="0"/>
            </a:br>
            <a:endParaRPr lang="es-ES" dirty="0"/>
          </a:p>
        </p:txBody>
      </p:sp>
      <p:pic>
        <p:nvPicPr>
          <p:cNvPr id="3074" name="Picture 2" descr="Example scenarios for Azure Container Apps.">
            <a:extLst>
              <a:ext uri="{FF2B5EF4-FFF2-40B4-BE49-F238E27FC236}">
                <a16:creationId xmlns:a16="http://schemas.microsoft.com/office/drawing/2014/main" id="{5AA6A1B0-AA9F-EF6A-CDFF-B05841FB9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06" y="670474"/>
            <a:ext cx="7565188" cy="433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911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ctrTitle" idx="4294967295"/>
          </p:nvPr>
        </p:nvSpPr>
        <p:spPr>
          <a:xfrm>
            <a:off x="2404575" y="2644150"/>
            <a:ext cx="4334400" cy="784800"/>
          </a:xfrm>
          <a:prstGeom prst="rect">
            <a:avLst/>
          </a:prstGeom>
          <a:effectLst>
            <a:outerShdw blurRad="142875" dist="38100" dir="5400000" algn="bl" rotWithShape="0">
              <a:schemeClr val="dk1">
                <a:alpha val="50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6000" dirty="0">
                <a:solidFill>
                  <a:schemeClr val="lt1"/>
                </a:solidFill>
              </a:rPr>
              <a:t>DEMO!</a:t>
            </a:r>
            <a:endParaRPr sz="6000" dirty="0">
              <a:solidFill>
                <a:schemeClr val="lt1"/>
              </a:solidFill>
            </a:endParaRPr>
          </a:p>
        </p:txBody>
      </p:sp>
      <p:sp>
        <p:nvSpPr>
          <p:cNvPr id="193" name="Google Shape;193;p20"/>
          <p:cNvSpPr/>
          <p:nvPr/>
        </p:nvSpPr>
        <p:spPr>
          <a:xfrm>
            <a:off x="4801918" y="2397498"/>
            <a:ext cx="255593" cy="24404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0"/>
          <p:cNvGrpSpPr/>
          <p:nvPr/>
        </p:nvGrpSpPr>
        <p:grpSpPr>
          <a:xfrm>
            <a:off x="4484596" y="1027067"/>
            <a:ext cx="1094956" cy="1095228"/>
            <a:chOff x="6654650" y="3665275"/>
            <a:chExt cx="409100" cy="409125"/>
          </a:xfrm>
        </p:grpSpPr>
        <p:sp>
          <p:nvSpPr>
            <p:cNvPr id="195" name="Google Shape;195;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20"/>
          <p:cNvGrpSpPr/>
          <p:nvPr/>
        </p:nvGrpSpPr>
        <p:grpSpPr>
          <a:xfrm rot="1057000">
            <a:off x="3429567" y="1888291"/>
            <a:ext cx="723436" cy="723492"/>
            <a:chOff x="570875" y="4322250"/>
            <a:chExt cx="443300" cy="443325"/>
          </a:xfrm>
        </p:grpSpPr>
        <p:sp>
          <p:nvSpPr>
            <p:cNvPr id="198" name="Google Shape;198;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0"/>
          <p:cNvSpPr/>
          <p:nvPr/>
        </p:nvSpPr>
        <p:spPr>
          <a:xfrm rot="2466570">
            <a:off x="3510625" y="1239359"/>
            <a:ext cx="355107" cy="33906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609390">
            <a:off x="4029945" y="1452685"/>
            <a:ext cx="255567" cy="243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rot="2926158">
            <a:off x="5579395" y="1646000"/>
            <a:ext cx="191399" cy="18275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rot="-1609432">
            <a:off x="4512553" y="969735"/>
            <a:ext cx="172415" cy="16462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22860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32A5A3FA-E7BB-6E90-11F3-464C09D98804}"/>
            </a:ext>
          </a:extLst>
        </p:cNvPr>
        <p:cNvGrpSpPr/>
        <p:nvPr/>
      </p:nvGrpSpPr>
      <p:grpSpPr>
        <a:xfrm>
          <a:off x="0" y="0"/>
          <a:ext cx="0" cy="0"/>
          <a:chOff x="0" y="0"/>
          <a:chExt cx="0" cy="0"/>
        </a:xfrm>
      </p:grpSpPr>
      <p:sp>
        <p:nvSpPr>
          <p:cNvPr id="169" name="Google Shape;169;p17">
            <a:extLst>
              <a:ext uri="{FF2B5EF4-FFF2-40B4-BE49-F238E27FC236}">
                <a16:creationId xmlns:a16="http://schemas.microsoft.com/office/drawing/2014/main" id="{7F3EB9BA-B5F5-CD66-7E28-45D2A8436AE2}"/>
              </a:ext>
            </a:extLst>
          </p:cNvPr>
          <p:cNvSpPr txBox="1">
            <a:spLocks noGrp="1"/>
          </p:cNvSpPr>
          <p:nvPr>
            <p:ph type="ctrTitle"/>
          </p:nvPr>
        </p:nvSpPr>
        <p:spPr>
          <a:xfrm>
            <a:off x="685799" y="2123600"/>
            <a:ext cx="7141867" cy="47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5"/>
                </a:solidFill>
              </a:rPr>
              <a:t>4. Extra. </a:t>
            </a:r>
            <a:br>
              <a:rPr lang="en" dirty="0">
                <a:solidFill>
                  <a:schemeClr val="accent5"/>
                </a:solidFill>
              </a:rPr>
            </a:br>
            <a:r>
              <a:rPr lang="en" dirty="0"/>
              <a:t>What’s AZD?</a:t>
            </a:r>
            <a:endParaRPr dirty="0"/>
          </a:p>
        </p:txBody>
      </p:sp>
    </p:spTree>
    <p:extLst>
      <p:ext uri="{BB962C8B-B14F-4D97-AF65-F5344CB8AC3E}">
        <p14:creationId xmlns:p14="http://schemas.microsoft.com/office/powerpoint/2010/main" val="3829826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8E9C1879-2B87-B48A-D27E-9E13DD32A295}"/>
            </a:ext>
          </a:extLst>
        </p:cNvPr>
        <p:cNvGrpSpPr/>
        <p:nvPr/>
      </p:nvGrpSpPr>
      <p:grpSpPr>
        <a:xfrm>
          <a:off x="0" y="0"/>
          <a:ext cx="0" cy="0"/>
          <a:chOff x="0" y="0"/>
          <a:chExt cx="0" cy="0"/>
        </a:xfrm>
      </p:grpSpPr>
      <p:sp>
        <p:nvSpPr>
          <p:cNvPr id="294" name="Google Shape;294;p28">
            <a:extLst>
              <a:ext uri="{FF2B5EF4-FFF2-40B4-BE49-F238E27FC236}">
                <a16:creationId xmlns:a16="http://schemas.microsoft.com/office/drawing/2014/main" id="{87D72A3D-6818-00AF-E6F4-F0C5D5780EB2}"/>
              </a:ext>
            </a:extLst>
          </p:cNvPr>
          <p:cNvSpPr txBox="1">
            <a:spLocks noGrp="1"/>
          </p:cNvSpPr>
          <p:nvPr>
            <p:ph type="sldNum" idx="12"/>
          </p:nvPr>
        </p:nvSpPr>
        <p:spPr>
          <a:xfrm>
            <a:off x="8853648" y="4829537"/>
            <a:ext cx="175635" cy="313913"/>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8132D5D8-D1A6-A200-46DE-F6388C1A9303}"/>
              </a:ext>
            </a:extLst>
          </p:cNvPr>
          <p:cNvPicPr>
            <a:picLocks noChangeAspect="1"/>
          </p:cNvPicPr>
          <p:nvPr/>
        </p:nvPicPr>
        <p:blipFill>
          <a:blip r:embed="rId3"/>
          <a:stretch>
            <a:fillRect/>
          </a:stretch>
        </p:blipFill>
        <p:spPr>
          <a:xfrm>
            <a:off x="1698108" y="1503217"/>
            <a:ext cx="5493032" cy="2425825"/>
          </a:xfrm>
          <a:prstGeom prst="rect">
            <a:avLst/>
          </a:prstGeom>
        </p:spPr>
      </p:pic>
    </p:spTree>
    <p:extLst>
      <p:ext uri="{BB962C8B-B14F-4D97-AF65-F5344CB8AC3E}">
        <p14:creationId xmlns:p14="http://schemas.microsoft.com/office/powerpoint/2010/main" val="232112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4" name="Google Shape;214;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215" name="Google Shape;215;p21"/>
          <p:cNvGrpSpPr/>
          <p:nvPr/>
        </p:nvGrpSpPr>
        <p:grpSpPr>
          <a:xfrm>
            <a:off x="7843600" y="2775995"/>
            <a:ext cx="1063404" cy="1257267"/>
            <a:chOff x="7843600" y="2775995"/>
            <a:chExt cx="1063404" cy="1257267"/>
          </a:xfrm>
        </p:grpSpPr>
        <p:sp>
          <p:nvSpPr>
            <p:cNvPr id="216" name="Google Shape;216;p21"/>
            <p:cNvSpPr/>
            <p:nvPr/>
          </p:nvSpPr>
          <p:spPr>
            <a:xfrm>
              <a:off x="8317077" y="3538745"/>
              <a:ext cx="116450" cy="494517"/>
            </a:xfrm>
            <a:custGeom>
              <a:avLst/>
              <a:gdLst/>
              <a:ahLst/>
              <a:cxnLst/>
              <a:rect l="l" t="t" r="r" b="b"/>
              <a:pathLst>
                <a:path w="1760" h="7474" extrusionOk="0">
                  <a:moveTo>
                    <a:pt x="1" y="0"/>
                  </a:moveTo>
                  <a:lnTo>
                    <a:pt x="1" y="7474"/>
                  </a:lnTo>
                  <a:lnTo>
                    <a:pt x="1759" y="7474"/>
                  </a:lnTo>
                  <a:lnTo>
                    <a:pt x="1759"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 name="Google Shape;217;p21"/>
            <p:cNvSpPr/>
            <p:nvPr/>
          </p:nvSpPr>
          <p:spPr>
            <a:xfrm>
              <a:off x="7843600" y="3242988"/>
              <a:ext cx="985792" cy="257051"/>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s-MX" dirty="0">
                  <a:solidFill>
                    <a:schemeClr val="bg1"/>
                  </a:solidFill>
                </a:rPr>
                <a:t>#Thanks</a:t>
              </a:r>
              <a:endParaRPr dirty="0">
                <a:solidFill>
                  <a:schemeClr val="bg1"/>
                </a:solidFill>
              </a:endParaRPr>
            </a:p>
          </p:txBody>
        </p:sp>
        <p:sp>
          <p:nvSpPr>
            <p:cNvPr id="218" name="Google Shape;218;p21"/>
            <p:cNvSpPr/>
            <p:nvPr/>
          </p:nvSpPr>
          <p:spPr>
            <a:xfrm>
              <a:off x="8317077" y="2775995"/>
              <a:ext cx="116450" cy="132595"/>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1"/>
            <p:cNvSpPr/>
            <p:nvPr/>
          </p:nvSpPr>
          <p:spPr>
            <a:xfrm>
              <a:off x="7921212" y="2947296"/>
              <a:ext cx="985792" cy="256985"/>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6"/>
            </a:solidFill>
            <a:ln>
              <a:noFill/>
            </a:ln>
            <a:effectLst>
              <a:outerShdw blurRad="185738" dist="85725" dir="162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s-MX" dirty="0">
                  <a:solidFill>
                    <a:schemeClr val="bg1"/>
                  </a:solidFill>
                </a:rPr>
                <a:t>Sponsors</a:t>
              </a:r>
              <a:endParaRPr dirty="0">
                <a:solidFill>
                  <a:schemeClr val="bg1"/>
                </a:solidFill>
              </a:endParaRPr>
            </a:p>
          </p:txBody>
        </p:sp>
      </p:grpSp>
      <p:sp>
        <p:nvSpPr>
          <p:cNvPr id="10" name="Título 9">
            <a:extLst>
              <a:ext uri="{FF2B5EF4-FFF2-40B4-BE49-F238E27FC236}">
                <a16:creationId xmlns:a16="http://schemas.microsoft.com/office/drawing/2014/main" id="{F694BA27-8969-2E17-8D1B-9B6BE409F708}"/>
              </a:ext>
            </a:extLst>
          </p:cNvPr>
          <p:cNvSpPr>
            <a:spLocks noGrp="1"/>
          </p:cNvSpPr>
          <p:nvPr>
            <p:ph type="title"/>
          </p:nvPr>
        </p:nvSpPr>
        <p:spPr>
          <a:xfrm>
            <a:off x="457200" y="858255"/>
            <a:ext cx="5493581" cy="405700"/>
          </a:xfrm>
        </p:spPr>
        <p:txBody>
          <a:bodyPr/>
          <a:lstStyle/>
          <a:p>
            <a:r>
              <a:rPr lang="es-ES" sz="2400" dirty="0">
                <a:latin typeface="Arial Rounded MT Bold" panose="020F0704030504030204" pitchFamily="34" charset="0"/>
              </a:rPr>
              <a:t>NUESTROS PATROCINADORES</a:t>
            </a:r>
            <a:endParaRPr lang="en-US" sz="2400" dirty="0">
              <a:latin typeface="Arial Rounded MT Bold" panose="020F0704030504030204" pitchFamily="34" charset="0"/>
            </a:endParaRPr>
          </a:p>
        </p:txBody>
      </p:sp>
      <p:pic>
        <p:nvPicPr>
          <p:cNvPr id="13" name="Imagen 12" descr="Logotipo, nombre de la empresa&#10;&#10;Descripción generada automáticamente">
            <a:extLst>
              <a:ext uri="{FF2B5EF4-FFF2-40B4-BE49-F238E27FC236}">
                <a16:creationId xmlns:a16="http://schemas.microsoft.com/office/drawing/2014/main" id="{64C2B845-4764-4B23-4DBD-7D183A5E1958}"/>
              </a:ext>
            </a:extLst>
          </p:cNvPr>
          <p:cNvPicPr>
            <a:picLocks noChangeAspect="1"/>
          </p:cNvPicPr>
          <p:nvPr/>
        </p:nvPicPr>
        <p:blipFill rotWithShape="1">
          <a:blip r:embed="rId3"/>
          <a:srcRect l="8620" t="23700" r="9219" b="24668"/>
          <a:stretch/>
        </p:blipFill>
        <p:spPr>
          <a:xfrm>
            <a:off x="3702163" y="1835607"/>
            <a:ext cx="2075111" cy="919162"/>
          </a:xfrm>
          <a:prstGeom prst="rect">
            <a:avLst/>
          </a:prstGeom>
        </p:spPr>
      </p:pic>
      <p:pic>
        <p:nvPicPr>
          <p:cNvPr id="15" name="Imagen 14" descr="Imagen que contiene firmar, parada, estacionado, alimentos&#10;&#10;Descripción generada automáticamente">
            <a:extLst>
              <a:ext uri="{FF2B5EF4-FFF2-40B4-BE49-F238E27FC236}">
                <a16:creationId xmlns:a16="http://schemas.microsoft.com/office/drawing/2014/main" id="{1DFBE1FC-5A89-32E5-54CE-66E65DB918CF}"/>
              </a:ext>
            </a:extLst>
          </p:cNvPr>
          <p:cNvPicPr>
            <a:picLocks noChangeAspect="1"/>
          </p:cNvPicPr>
          <p:nvPr/>
        </p:nvPicPr>
        <p:blipFill>
          <a:blip r:embed="rId4"/>
          <a:stretch>
            <a:fillRect/>
          </a:stretch>
        </p:blipFill>
        <p:spPr>
          <a:xfrm>
            <a:off x="457200" y="1909426"/>
            <a:ext cx="2381250" cy="771525"/>
          </a:xfrm>
          <a:prstGeom prst="rect">
            <a:avLst/>
          </a:prstGeom>
        </p:spPr>
      </p:pic>
      <p:pic>
        <p:nvPicPr>
          <p:cNvPr id="17" name="Imagen 16" descr="Icono&#10;&#10;Descripción generada automáticamente">
            <a:extLst>
              <a:ext uri="{FF2B5EF4-FFF2-40B4-BE49-F238E27FC236}">
                <a16:creationId xmlns:a16="http://schemas.microsoft.com/office/drawing/2014/main" id="{615EC0C5-8F6B-5415-B762-66C092F596C8}"/>
              </a:ext>
            </a:extLst>
          </p:cNvPr>
          <p:cNvPicPr>
            <a:picLocks noChangeAspect="1"/>
          </p:cNvPicPr>
          <p:nvPr/>
        </p:nvPicPr>
        <p:blipFill>
          <a:blip r:embed="rId5"/>
          <a:stretch>
            <a:fillRect/>
          </a:stretch>
        </p:blipFill>
        <p:spPr>
          <a:xfrm>
            <a:off x="8170079" y="1401726"/>
            <a:ext cx="621009" cy="621009"/>
          </a:xfrm>
          <a:prstGeom prst="rect">
            <a:avLst/>
          </a:prstGeom>
        </p:spPr>
      </p:pic>
      <p:pic>
        <p:nvPicPr>
          <p:cNvPr id="21" name="Imagen 20" descr="Interfaz de usuario gráfica&#10;&#10;Descripción generada automáticamente">
            <a:extLst>
              <a:ext uri="{FF2B5EF4-FFF2-40B4-BE49-F238E27FC236}">
                <a16:creationId xmlns:a16="http://schemas.microsoft.com/office/drawing/2014/main" id="{742E2D7F-E5E2-7D77-8D90-D77799F86857}"/>
              </a:ext>
            </a:extLst>
          </p:cNvPr>
          <p:cNvPicPr>
            <a:picLocks noChangeAspect="1"/>
          </p:cNvPicPr>
          <p:nvPr/>
        </p:nvPicPr>
        <p:blipFill>
          <a:blip r:embed="rId6"/>
          <a:stretch>
            <a:fillRect/>
          </a:stretch>
        </p:blipFill>
        <p:spPr>
          <a:xfrm>
            <a:off x="8027065" y="234303"/>
            <a:ext cx="985792" cy="996122"/>
          </a:xfrm>
          <a:prstGeom prst="rect">
            <a:avLst/>
          </a:prstGeom>
        </p:spPr>
      </p:pic>
      <p:pic>
        <p:nvPicPr>
          <p:cNvPr id="23" name="Imagen 22" descr="Logotipo&#10;&#10;Descripción generada automáticamente">
            <a:extLst>
              <a:ext uri="{FF2B5EF4-FFF2-40B4-BE49-F238E27FC236}">
                <a16:creationId xmlns:a16="http://schemas.microsoft.com/office/drawing/2014/main" id="{9FD69948-A2AB-FFB4-1498-51B96373352B}"/>
              </a:ext>
            </a:extLst>
          </p:cNvPr>
          <p:cNvPicPr>
            <a:picLocks noChangeAspect="1"/>
          </p:cNvPicPr>
          <p:nvPr/>
        </p:nvPicPr>
        <p:blipFill>
          <a:blip r:embed="rId7"/>
          <a:stretch>
            <a:fillRect/>
          </a:stretch>
        </p:blipFill>
        <p:spPr>
          <a:xfrm>
            <a:off x="4069698" y="3898073"/>
            <a:ext cx="2057406" cy="635016"/>
          </a:xfrm>
          <a:prstGeom prst="rect">
            <a:avLst/>
          </a:prstGeom>
        </p:spPr>
      </p:pic>
      <p:sp>
        <p:nvSpPr>
          <p:cNvPr id="24" name="Título 9">
            <a:extLst>
              <a:ext uri="{FF2B5EF4-FFF2-40B4-BE49-F238E27FC236}">
                <a16:creationId xmlns:a16="http://schemas.microsoft.com/office/drawing/2014/main" id="{E6D507B6-ED0C-217F-99B7-2BA7A1185BCB}"/>
              </a:ext>
            </a:extLst>
          </p:cNvPr>
          <p:cNvSpPr txBox="1">
            <a:spLocks/>
          </p:cNvSpPr>
          <p:nvPr/>
        </p:nvSpPr>
        <p:spPr>
          <a:xfrm>
            <a:off x="7582852" y="2022735"/>
            <a:ext cx="1795462" cy="50477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1pPr>
            <a:lvl2pPr marR="0" lvl="1"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2pPr>
            <a:lvl3pPr marR="0" lvl="2"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3pPr>
            <a:lvl4pPr marR="0" lvl="3"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4pPr>
            <a:lvl5pPr marR="0" lvl="4"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5pPr>
            <a:lvl6pPr marR="0" lvl="5"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6pPr>
            <a:lvl7pPr marR="0" lvl="6"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7pPr>
            <a:lvl8pPr marR="0" lvl="7"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8pPr>
            <a:lvl9pPr marR="0" lvl="8"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9pPr>
          </a:lstStyle>
          <a:p>
            <a:pPr algn="ctr"/>
            <a:r>
              <a:rPr lang="es-ES" sz="1600" dirty="0">
                <a:solidFill>
                  <a:schemeClr val="bg1"/>
                </a:solidFill>
              </a:rPr>
              <a:t>Web3 Island </a:t>
            </a:r>
          </a:p>
          <a:p>
            <a:pPr algn="ctr"/>
            <a:r>
              <a:rPr lang="es-ES" sz="1600" dirty="0">
                <a:solidFill>
                  <a:schemeClr val="bg1"/>
                </a:solidFill>
              </a:rPr>
              <a:t>Makers</a:t>
            </a:r>
            <a:endParaRPr lang="en-US" sz="1600" dirty="0">
              <a:solidFill>
                <a:schemeClr val="bg1"/>
              </a:solidFill>
            </a:endParaRPr>
          </a:p>
        </p:txBody>
      </p:sp>
      <p:pic>
        <p:nvPicPr>
          <p:cNvPr id="1026" name="Picture 2" descr="Casa Salesiana | Salesianos La Cuesta">
            <a:extLst>
              <a:ext uri="{FF2B5EF4-FFF2-40B4-BE49-F238E27FC236}">
                <a16:creationId xmlns:a16="http://schemas.microsoft.com/office/drawing/2014/main" id="{16B9092C-2AEB-98BD-B5A2-4E290F4FD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577" y="3040672"/>
            <a:ext cx="2638425"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42AFFBC6-CE36-B010-FF71-09BB4350A6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6237" y="2863472"/>
            <a:ext cx="925898" cy="9258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background with colorful text&#10;&#10;Description automatically generated">
            <a:extLst>
              <a:ext uri="{FF2B5EF4-FFF2-40B4-BE49-F238E27FC236}">
                <a16:creationId xmlns:a16="http://schemas.microsoft.com/office/drawing/2014/main" id="{368EA73A-3F66-8F44-90BE-DAFE8189258B}"/>
              </a:ext>
            </a:extLst>
          </p:cNvPr>
          <p:cNvPicPr>
            <a:picLocks noChangeAspect="1"/>
          </p:cNvPicPr>
          <p:nvPr/>
        </p:nvPicPr>
        <p:blipFill>
          <a:blip r:embed="rId10"/>
          <a:stretch>
            <a:fillRect/>
          </a:stretch>
        </p:blipFill>
        <p:spPr>
          <a:xfrm>
            <a:off x="155342" y="3612171"/>
            <a:ext cx="2984965" cy="1475899"/>
          </a:xfrm>
          <a:prstGeom prst="rect">
            <a:avLst/>
          </a:prstGeom>
        </p:spPr>
      </p:pic>
    </p:spTree>
    <p:extLst>
      <p:ext uri="{BB962C8B-B14F-4D97-AF65-F5344CB8AC3E}">
        <p14:creationId xmlns:p14="http://schemas.microsoft.com/office/powerpoint/2010/main" val="2505825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FEF895BE-59C8-6BD3-6D38-C13F99C9FAFF}"/>
            </a:ext>
          </a:extLst>
        </p:cNvPr>
        <p:cNvGrpSpPr/>
        <p:nvPr/>
      </p:nvGrpSpPr>
      <p:grpSpPr>
        <a:xfrm>
          <a:off x="0" y="0"/>
          <a:ext cx="0" cy="0"/>
          <a:chOff x="0" y="0"/>
          <a:chExt cx="0" cy="0"/>
        </a:xfrm>
      </p:grpSpPr>
      <p:sp>
        <p:nvSpPr>
          <p:cNvPr id="294" name="Google Shape;294;p28">
            <a:extLst>
              <a:ext uri="{FF2B5EF4-FFF2-40B4-BE49-F238E27FC236}">
                <a16:creationId xmlns:a16="http://schemas.microsoft.com/office/drawing/2014/main" id="{F3A6DCD2-C621-9235-1E1C-39F9215D5B91}"/>
              </a:ext>
            </a:extLst>
          </p:cNvPr>
          <p:cNvSpPr txBox="1">
            <a:spLocks noGrp="1"/>
          </p:cNvSpPr>
          <p:nvPr>
            <p:ph type="sldNum" idx="12"/>
          </p:nvPr>
        </p:nvSpPr>
        <p:spPr>
          <a:xfrm>
            <a:off x="8853648" y="4829537"/>
            <a:ext cx="175635" cy="313913"/>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6" name="Picture 5">
            <a:extLst>
              <a:ext uri="{FF2B5EF4-FFF2-40B4-BE49-F238E27FC236}">
                <a16:creationId xmlns:a16="http://schemas.microsoft.com/office/drawing/2014/main" id="{94EEB3C2-5CE6-D931-6BC7-BD9410A4F567}"/>
              </a:ext>
            </a:extLst>
          </p:cNvPr>
          <p:cNvPicPr>
            <a:picLocks noChangeAspect="1"/>
          </p:cNvPicPr>
          <p:nvPr/>
        </p:nvPicPr>
        <p:blipFill>
          <a:blip r:embed="rId3"/>
          <a:stretch>
            <a:fillRect/>
          </a:stretch>
        </p:blipFill>
        <p:spPr>
          <a:xfrm>
            <a:off x="814532" y="495657"/>
            <a:ext cx="6702799" cy="3719427"/>
          </a:xfrm>
          <a:prstGeom prst="rect">
            <a:avLst/>
          </a:prstGeom>
        </p:spPr>
      </p:pic>
    </p:spTree>
    <p:extLst>
      <p:ext uri="{BB962C8B-B14F-4D97-AF65-F5344CB8AC3E}">
        <p14:creationId xmlns:p14="http://schemas.microsoft.com/office/powerpoint/2010/main" val="301132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E281D8A9-221E-EEA5-483F-3DE408D34E96}"/>
            </a:ext>
          </a:extLst>
        </p:cNvPr>
        <p:cNvGrpSpPr/>
        <p:nvPr/>
      </p:nvGrpSpPr>
      <p:grpSpPr>
        <a:xfrm>
          <a:off x="0" y="0"/>
          <a:ext cx="0" cy="0"/>
          <a:chOff x="0" y="0"/>
          <a:chExt cx="0" cy="0"/>
        </a:xfrm>
      </p:grpSpPr>
      <p:sp>
        <p:nvSpPr>
          <p:cNvPr id="169" name="Google Shape;169;p17">
            <a:extLst>
              <a:ext uri="{FF2B5EF4-FFF2-40B4-BE49-F238E27FC236}">
                <a16:creationId xmlns:a16="http://schemas.microsoft.com/office/drawing/2014/main" id="{C5972DB2-524F-F128-B76B-DD98F17E86FE}"/>
              </a:ext>
            </a:extLst>
          </p:cNvPr>
          <p:cNvSpPr txBox="1">
            <a:spLocks noGrp="1"/>
          </p:cNvSpPr>
          <p:nvPr>
            <p:ph type="ctrTitle"/>
          </p:nvPr>
        </p:nvSpPr>
        <p:spPr>
          <a:xfrm>
            <a:off x="560672" y="910817"/>
            <a:ext cx="3549316" cy="47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ES" dirty="0">
                <a:solidFill>
                  <a:schemeClr val="accent5"/>
                </a:solidFill>
              </a:rPr>
              <a:t>5. </a:t>
            </a:r>
            <a:r>
              <a:rPr lang="es-ES" dirty="0" err="1"/>
              <a:t>Resources</a:t>
            </a:r>
            <a:endParaRPr lang="es-ES" dirty="0"/>
          </a:p>
        </p:txBody>
      </p:sp>
      <p:sp>
        <p:nvSpPr>
          <p:cNvPr id="3" name="TextBox 2">
            <a:extLst>
              <a:ext uri="{FF2B5EF4-FFF2-40B4-BE49-F238E27FC236}">
                <a16:creationId xmlns:a16="http://schemas.microsoft.com/office/drawing/2014/main" id="{A3E36A0B-C9E0-F8E2-CCB3-F03498C9AE6D}"/>
              </a:ext>
            </a:extLst>
          </p:cNvPr>
          <p:cNvSpPr txBox="1"/>
          <p:nvPr/>
        </p:nvSpPr>
        <p:spPr>
          <a:xfrm>
            <a:off x="560671" y="2074751"/>
            <a:ext cx="8410074" cy="307777"/>
          </a:xfrm>
          <a:prstGeom prst="rect">
            <a:avLst/>
          </a:prstGeom>
          <a:noFill/>
        </p:spPr>
        <p:txBody>
          <a:bodyPr wrap="square">
            <a:spAutoFit/>
          </a:bodyPr>
          <a:lstStyle/>
          <a:p>
            <a:r>
              <a:rPr lang="es-ES" dirty="0"/>
              <a:t>https://learn.microsoft.com/en-us/azure/azure-functions/functions-overview</a:t>
            </a:r>
          </a:p>
        </p:txBody>
      </p:sp>
      <p:sp>
        <p:nvSpPr>
          <p:cNvPr id="7" name="TextBox 6">
            <a:extLst>
              <a:ext uri="{FF2B5EF4-FFF2-40B4-BE49-F238E27FC236}">
                <a16:creationId xmlns:a16="http://schemas.microsoft.com/office/drawing/2014/main" id="{B3C83EFA-4280-BBB2-1B9F-7663FEE16512}"/>
              </a:ext>
            </a:extLst>
          </p:cNvPr>
          <p:cNvSpPr txBox="1"/>
          <p:nvPr/>
        </p:nvSpPr>
        <p:spPr>
          <a:xfrm>
            <a:off x="560671" y="2845034"/>
            <a:ext cx="8477451" cy="307777"/>
          </a:xfrm>
          <a:prstGeom prst="rect">
            <a:avLst/>
          </a:prstGeom>
          <a:noFill/>
        </p:spPr>
        <p:txBody>
          <a:bodyPr wrap="square">
            <a:spAutoFit/>
          </a:bodyPr>
          <a:lstStyle/>
          <a:p>
            <a:r>
              <a:rPr lang="es-ES" dirty="0"/>
              <a:t>https://learn.microsoft.com/en-us/azure/container-apps/overview</a:t>
            </a:r>
          </a:p>
        </p:txBody>
      </p:sp>
      <p:sp>
        <p:nvSpPr>
          <p:cNvPr id="8" name="TextBox 7">
            <a:extLst>
              <a:ext uri="{FF2B5EF4-FFF2-40B4-BE49-F238E27FC236}">
                <a16:creationId xmlns:a16="http://schemas.microsoft.com/office/drawing/2014/main" id="{435CBF47-95C7-F819-7EF3-28FED19810A9}"/>
              </a:ext>
            </a:extLst>
          </p:cNvPr>
          <p:cNvSpPr txBox="1"/>
          <p:nvPr/>
        </p:nvSpPr>
        <p:spPr>
          <a:xfrm>
            <a:off x="560671" y="2442335"/>
            <a:ext cx="8477451" cy="307777"/>
          </a:xfrm>
          <a:prstGeom prst="rect">
            <a:avLst/>
          </a:prstGeom>
          <a:noFill/>
        </p:spPr>
        <p:txBody>
          <a:bodyPr wrap="square">
            <a:spAutoFit/>
          </a:bodyPr>
          <a:lstStyle/>
          <a:p>
            <a:r>
              <a:rPr lang="es-ES" dirty="0"/>
              <a:t>https://dapr.io</a:t>
            </a:r>
          </a:p>
        </p:txBody>
      </p:sp>
      <p:sp>
        <p:nvSpPr>
          <p:cNvPr id="10" name="TextBox 9">
            <a:extLst>
              <a:ext uri="{FF2B5EF4-FFF2-40B4-BE49-F238E27FC236}">
                <a16:creationId xmlns:a16="http://schemas.microsoft.com/office/drawing/2014/main" id="{DC61D03B-9937-AFE0-FE9E-6CBACBB6D9F3}"/>
              </a:ext>
            </a:extLst>
          </p:cNvPr>
          <p:cNvSpPr txBox="1"/>
          <p:nvPr/>
        </p:nvSpPr>
        <p:spPr>
          <a:xfrm>
            <a:off x="560671" y="1644192"/>
            <a:ext cx="6918158" cy="307777"/>
          </a:xfrm>
          <a:prstGeom prst="rect">
            <a:avLst/>
          </a:prstGeom>
          <a:noFill/>
        </p:spPr>
        <p:txBody>
          <a:bodyPr wrap="square">
            <a:spAutoFit/>
          </a:bodyPr>
          <a:lstStyle/>
          <a:p>
            <a:r>
              <a:rPr lang="es-ES" dirty="0"/>
              <a:t>https://learn.microsoft.com/en-us/dotnet/aspire/get-started/aspire-overview</a:t>
            </a:r>
          </a:p>
        </p:txBody>
      </p:sp>
    </p:spTree>
    <p:extLst>
      <p:ext uri="{BB962C8B-B14F-4D97-AF65-F5344CB8AC3E}">
        <p14:creationId xmlns:p14="http://schemas.microsoft.com/office/powerpoint/2010/main" val="3337073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2140050" y="1965325"/>
            <a:ext cx="4863900" cy="768900"/>
          </a:xfrm>
          <a:prstGeom prst="rect">
            <a:avLst/>
          </a:prstGeom>
          <a:effectLst>
            <a:outerShdw blurRad="257175" dist="76200" dir="5400000" algn="bl" rotWithShape="0">
              <a:schemeClr val="dk1">
                <a:alpha val="64000"/>
              </a:schemeClr>
            </a:outerShdw>
          </a:effectLst>
        </p:spPr>
        <p:txBody>
          <a:bodyPr spcFirstLastPara="1" wrap="square" lIns="0" tIns="0" rIns="0" bIns="0" anchor="b" anchorCtr="0">
            <a:noAutofit/>
          </a:bodyPr>
          <a:lstStyle/>
          <a:p>
            <a:pPr marL="0" lvl="0" indent="0" algn="ctr" rtl="0">
              <a:spcBef>
                <a:spcPts val="0"/>
              </a:spcBef>
              <a:spcAft>
                <a:spcPts val="0"/>
              </a:spcAft>
              <a:buNone/>
            </a:pPr>
            <a:r>
              <a:rPr lang="en" sz="6000">
                <a:solidFill>
                  <a:schemeClr val="lt1"/>
                </a:solidFill>
              </a:rPr>
              <a:t>Thanks!</a:t>
            </a:r>
            <a:endParaRPr sz="6000">
              <a:solidFill>
                <a:schemeClr val="lt1"/>
              </a:solidFill>
            </a:endParaRPr>
          </a:p>
        </p:txBody>
      </p:sp>
      <p:sp>
        <p:nvSpPr>
          <p:cNvPr id="404" name="Google Shape;404;p36"/>
          <p:cNvSpPr txBox="1">
            <a:spLocks noGrp="1"/>
          </p:cNvSpPr>
          <p:nvPr>
            <p:ph type="body" idx="4294967295"/>
          </p:nvPr>
        </p:nvSpPr>
        <p:spPr>
          <a:xfrm>
            <a:off x="2140050" y="2714375"/>
            <a:ext cx="4863900" cy="1073400"/>
          </a:xfrm>
          <a:prstGeom prst="rect">
            <a:avLst/>
          </a:prstGeom>
          <a:effectLst>
            <a:outerShdw blurRad="57150" dist="19050" dir="5400000" algn="bl" rotWithShape="0">
              <a:schemeClr val="dk1">
                <a:alpha val="50000"/>
              </a:schemeClr>
            </a:outerShdw>
          </a:effectLst>
        </p:spPr>
        <p:txBody>
          <a:bodyPr spcFirstLastPara="1" wrap="square" lIns="0" tIns="0" rIns="0" bIns="0" anchor="t" anchorCtr="0">
            <a:noAutofit/>
          </a:bodyPr>
          <a:lstStyle/>
          <a:p>
            <a:pPr marL="0" lvl="0" indent="0" algn="ctr" rtl="0">
              <a:lnSpc>
                <a:spcPct val="100000"/>
              </a:lnSpc>
              <a:spcBef>
                <a:spcPts val="600"/>
              </a:spcBef>
              <a:spcAft>
                <a:spcPts val="0"/>
              </a:spcAft>
              <a:buNone/>
            </a:pPr>
            <a:r>
              <a:rPr lang="en" sz="2400" b="1">
                <a:solidFill>
                  <a:schemeClr val="accent5"/>
                </a:solidFill>
                <a:latin typeface="Kulim Park"/>
                <a:ea typeface="Kulim Park"/>
                <a:cs typeface="Kulim Park"/>
                <a:sym typeface="Kulim Park"/>
              </a:rPr>
              <a:t>Any questions?</a:t>
            </a:r>
            <a:endParaRPr sz="2400" b="1">
              <a:solidFill>
                <a:schemeClr val="accent5"/>
              </a:solidFill>
              <a:latin typeface="Kulim Park"/>
              <a:ea typeface="Kulim Park"/>
              <a:cs typeface="Kulim Park"/>
              <a:sym typeface="Kulim Park"/>
            </a:endParaRPr>
          </a:p>
          <a:p>
            <a:pPr marL="0" lvl="0" indent="0" algn="ctr" rtl="0">
              <a:lnSpc>
                <a:spcPct val="100000"/>
              </a:lnSpc>
              <a:spcBef>
                <a:spcPts val="600"/>
              </a:spcBef>
              <a:spcAft>
                <a:spcPts val="0"/>
              </a:spcAft>
              <a:buNone/>
            </a:pPr>
            <a:r>
              <a:rPr lang="en" sz="1800">
                <a:solidFill>
                  <a:schemeClr val="lt1"/>
                </a:solidFill>
              </a:rPr>
              <a:t>You can find me at:</a:t>
            </a:r>
            <a:br>
              <a:rPr lang="en" sz="1800">
                <a:solidFill>
                  <a:schemeClr val="lt1"/>
                </a:solidFill>
              </a:rPr>
            </a:br>
            <a:r>
              <a:rPr lang="en" sz="1800">
                <a:solidFill>
                  <a:schemeClr val="lt1"/>
                </a:solidFill>
              </a:rPr>
              <a:t>@username · user@mail.me</a:t>
            </a:r>
            <a:endParaRPr sz="1800">
              <a:solidFill>
                <a:schemeClr val="lt1"/>
              </a:solidFill>
            </a:endParaRPr>
          </a:p>
        </p:txBody>
      </p:sp>
      <p:sp>
        <p:nvSpPr>
          <p:cNvPr id="405" name="Google Shape;405;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406" name="Google Shape;406;p36"/>
          <p:cNvSpPr/>
          <p:nvPr/>
        </p:nvSpPr>
        <p:spPr>
          <a:xfrm>
            <a:off x="4213974" y="1183225"/>
            <a:ext cx="716103" cy="642884"/>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gradFill>
            <a:gsLst>
              <a:gs pos="0">
                <a:schemeClr val="lt1"/>
              </a:gs>
              <a:gs pos="100000">
                <a:schemeClr val="lt2"/>
              </a:gs>
            </a:gsLst>
            <a:lin ang="5400012" scaled="0"/>
          </a:gradFill>
          <a:ln>
            <a:noFill/>
          </a:ln>
          <a:effectLst>
            <a:outerShdw blurRad="300038" dist="95250" dir="5400000" algn="bl" rotWithShape="0">
              <a:schemeClr val="dk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title"/>
          </p:nvPr>
        </p:nvSpPr>
        <p:spPr>
          <a:xfrm>
            <a:off x="457200" y="902250"/>
            <a:ext cx="2772300" cy="117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9000" dirty="0">
                <a:solidFill>
                  <a:schemeClr val="accent5"/>
                </a:solidFill>
              </a:rPr>
              <a:t>Hello!</a:t>
            </a:r>
            <a:endParaRPr sz="9000" dirty="0">
              <a:solidFill>
                <a:schemeClr val="accent5"/>
              </a:solidFill>
            </a:endParaRPr>
          </a:p>
        </p:txBody>
      </p:sp>
      <p:sp>
        <p:nvSpPr>
          <p:cNvPr id="162" name="Google Shape;162;p16"/>
          <p:cNvSpPr txBox="1">
            <a:spLocks noGrp="1"/>
          </p:cNvSpPr>
          <p:nvPr>
            <p:ph type="body" idx="1"/>
          </p:nvPr>
        </p:nvSpPr>
        <p:spPr>
          <a:xfrm>
            <a:off x="457200" y="2049800"/>
            <a:ext cx="2772300" cy="86422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solidFill>
                  <a:schemeClr val="accent1"/>
                </a:solidFill>
                <a:latin typeface="Kulim Park"/>
                <a:ea typeface="Kulim Park"/>
                <a:cs typeface="Kulim Park"/>
                <a:sym typeface="Kulim Park"/>
              </a:rPr>
              <a:t>Sergio Parra Guerra</a:t>
            </a:r>
          </a:p>
          <a:p>
            <a:pPr marL="0" lvl="0" indent="0" algn="l" rtl="0">
              <a:spcBef>
                <a:spcPts val="600"/>
              </a:spcBef>
              <a:spcAft>
                <a:spcPts val="0"/>
              </a:spcAft>
              <a:buNone/>
            </a:pPr>
            <a:r>
              <a:rPr lang="en-US" b="1" dirty="0">
                <a:solidFill>
                  <a:schemeClr val="accent1"/>
                </a:solidFill>
                <a:latin typeface="Kulim Park"/>
                <a:ea typeface="Kulim Park"/>
                <a:cs typeface="Kulim Park"/>
                <a:sym typeface="Kulim Park"/>
              </a:rPr>
              <a:t>“PARRITA”</a:t>
            </a:r>
          </a:p>
          <a:p>
            <a:pPr marL="0" lvl="0" indent="0" algn="l" rtl="0">
              <a:spcBef>
                <a:spcPts val="600"/>
              </a:spcBef>
              <a:spcAft>
                <a:spcPts val="0"/>
              </a:spcAft>
              <a:buClr>
                <a:schemeClr val="dk1"/>
              </a:buClr>
              <a:buSzPts val="1100"/>
              <a:buFont typeface="Arial"/>
              <a:buNone/>
            </a:pPr>
            <a:endParaRPr lang="en-US" b="1" dirty="0"/>
          </a:p>
        </p:txBody>
      </p:sp>
      <p:sp>
        <p:nvSpPr>
          <p:cNvPr id="163" name="Google Shape;163;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Picture 1">
            <a:extLst>
              <a:ext uri="{FF2B5EF4-FFF2-40B4-BE49-F238E27FC236}">
                <a16:creationId xmlns:a16="http://schemas.microsoft.com/office/drawing/2014/main" id="{A77E7E59-5349-AB35-E588-AD46C28D8E07}"/>
              </a:ext>
            </a:extLst>
          </p:cNvPr>
          <p:cNvPicPr>
            <a:picLocks noChangeAspect="1"/>
          </p:cNvPicPr>
          <p:nvPr/>
        </p:nvPicPr>
        <p:blipFill>
          <a:blip r:embed="rId3"/>
          <a:stretch>
            <a:fillRect/>
          </a:stretch>
        </p:blipFill>
        <p:spPr>
          <a:xfrm>
            <a:off x="6030614" y="1018956"/>
            <a:ext cx="2998670" cy="2998670"/>
          </a:xfrm>
          <a:prstGeom prst="rect">
            <a:avLst/>
          </a:prstGeom>
        </p:spPr>
      </p:pic>
      <p:pic>
        <p:nvPicPr>
          <p:cNvPr id="3" name="Imagen 2">
            <a:extLst>
              <a:ext uri="{FF2B5EF4-FFF2-40B4-BE49-F238E27FC236}">
                <a16:creationId xmlns:a16="http://schemas.microsoft.com/office/drawing/2014/main" id="{D170FC9A-5546-357C-2B59-E15A54A60520}"/>
              </a:ext>
            </a:extLst>
          </p:cNvPr>
          <p:cNvPicPr>
            <a:picLocks noChangeAspect="1"/>
          </p:cNvPicPr>
          <p:nvPr/>
        </p:nvPicPr>
        <p:blipFill>
          <a:blip r:embed="rId4"/>
          <a:stretch>
            <a:fillRect/>
          </a:stretch>
        </p:blipFill>
        <p:spPr>
          <a:xfrm>
            <a:off x="7660697" y="4298690"/>
            <a:ext cx="1339338" cy="540372"/>
          </a:xfrm>
          <a:prstGeom prst="rect">
            <a:avLst/>
          </a:prstGeom>
        </p:spPr>
      </p:pic>
      <p:pic>
        <p:nvPicPr>
          <p:cNvPr id="4" name="Picture 16">
            <a:extLst>
              <a:ext uri="{FF2B5EF4-FFF2-40B4-BE49-F238E27FC236}">
                <a16:creationId xmlns:a16="http://schemas.microsoft.com/office/drawing/2014/main" id="{204A7A7F-071C-6292-673A-63391A5F5F3B}"/>
              </a:ext>
            </a:extLst>
          </p:cNvPr>
          <p:cNvPicPr>
            <a:picLocks noChangeAspect="1"/>
          </p:cNvPicPr>
          <p:nvPr/>
        </p:nvPicPr>
        <p:blipFill>
          <a:blip r:embed="rId5"/>
          <a:stretch>
            <a:fillRect/>
          </a:stretch>
        </p:blipFill>
        <p:spPr>
          <a:xfrm>
            <a:off x="6173028" y="4225332"/>
            <a:ext cx="1458848" cy="721319"/>
          </a:xfrm>
          <a:prstGeom prst="rect">
            <a:avLst/>
          </a:prstGeom>
        </p:spPr>
      </p:pic>
      <p:sp>
        <p:nvSpPr>
          <p:cNvPr id="8" name="TextBox 7">
            <a:extLst>
              <a:ext uri="{FF2B5EF4-FFF2-40B4-BE49-F238E27FC236}">
                <a16:creationId xmlns:a16="http://schemas.microsoft.com/office/drawing/2014/main" id="{348D4553-3239-DBCC-239F-F6EEBCB9DD6E}"/>
              </a:ext>
            </a:extLst>
          </p:cNvPr>
          <p:cNvSpPr txBox="1"/>
          <p:nvPr/>
        </p:nvSpPr>
        <p:spPr>
          <a:xfrm>
            <a:off x="880617" y="3688744"/>
            <a:ext cx="1615109" cy="307777"/>
          </a:xfrm>
          <a:prstGeom prst="rect">
            <a:avLst/>
          </a:prstGeom>
          <a:noFill/>
        </p:spPr>
        <p:txBody>
          <a:bodyPr wrap="square" rtlCol="0">
            <a:spAutoFit/>
          </a:bodyPr>
          <a:lstStyle/>
          <a:p>
            <a:r>
              <a:rPr lang="en-US" dirty="0"/>
              <a:t>@sparraguerra</a:t>
            </a:r>
            <a:endParaRPr lang="es-ES" dirty="0"/>
          </a:p>
        </p:txBody>
      </p:sp>
      <p:pic>
        <p:nvPicPr>
          <p:cNvPr id="10" name="Picture 9" descr="A blue butterfly on a black background&#10;&#10;Description automatically generated">
            <a:extLst>
              <a:ext uri="{FF2B5EF4-FFF2-40B4-BE49-F238E27FC236}">
                <a16:creationId xmlns:a16="http://schemas.microsoft.com/office/drawing/2014/main" id="{174AB28C-7657-77FB-6817-239DF4754F3C}"/>
              </a:ext>
            </a:extLst>
          </p:cNvPr>
          <p:cNvPicPr>
            <a:picLocks noChangeAspect="1"/>
          </p:cNvPicPr>
          <p:nvPr/>
        </p:nvPicPr>
        <p:blipFill>
          <a:blip r:embed="rId6"/>
          <a:stretch>
            <a:fillRect/>
          </a:stretch>
        </p:blipFill>
        <p:spPr>
          <a:xfrm>
            <a:off x="457200" y="4213162"/>
            <a:ext cx="372829" cy="372829"/>
          </a:xfrm>
          <a:prstGeom prst="rect">
            <a:avLst/>
          </a:prstGeom>
        </p:spPr>
      </p:pic>
      <p:sp>
        <p:nvSpPr>
          <p:cNvPr id="13" name="TextBox 12">
            <a:extLst>
              <a:ext uri="{FF2B5EF4-FFF2-40B4-BE49-F238E27FC236}">
                <a16:creationId xmlns:a16="http://schemas.microsoft.com/office/drawing/2014/main" id="{56EA2D06-4E2B-E4C0-A32B-61D93E43DD9B}"/>
              </a:ext>
            </a:extLst>
          </p:cNvPr>
          <p:cNvSpPr txBox="1"/>
          <p:nvPr/>
        </p:nvSpPr>
        <p:spPr>
          <a:xfrm>
            <a:off x="830029" y="4241250"/>
            <a:ext cx="2399471" cy="307777"/>
          </a:xfrm>
          <a:prstGeom prst="rect">
            <a:avLst/>
          </a:prstGeom>
          <a:noFill/>
        </p:spPr>
        <p:txBody>
          <a:bodyPr wrap="square" rtlCol="0">
            <a:spAutoFit/>
          </a:bodyPr>
          <a:lstStyle/>
          <a:p>
            <a:r>
              <a:rPr lang="en-US" dirty="0"/>
              <a:t>@sparraguerra.bsky.social</a:t>
            </a:r>
            <a:endParaRPr lang="es-ES" dirty="0"/>
          </a:p>
        </p:txBody>
      </p:sp>
      <p:pic>
        <p:nvPicPr>
          <p:cNvPr id="1028" name="Picture 4" descr="Resultado de imagen de X icon for power point">
            <a:extLst>
              <a:ext uri="{FF2B5EF4-FFF2-40B4-BE49-F238E27FC236}">
                <a16:creationId xmlns:a16="http://schemas.microsoft.com/office/drawing/2014/main" id="{BC851EB9-95D9-B575-4623-91586C32E8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572" y="3642527"/>
            <a:ext cx="419045" cy="4190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4" name="Google Shape;184;p19"/>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Let’s play!</a:t>
            </a:r>
            <a:endParaRPr dirty="0"/>
          </a:p>
        </p:txBody>
      </p:sp>
      <p:sp>
        <p:nvSpPr>
          <p:cNvPr id="185" name="Google Shape;185;p19"/>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p>
            <a:pPr marL="457200" lvl="0" indent="-368300" algn="l" rtl="0">
              <a:spcBef>
                <a:spcPts val="600"/>
              </a:spcBef>
              <a:spcAft>
                <a:spcPts val="0"/>
              </a:spcAft>
              <a:buSzPts val="2200"/>
              <a:buChar char="●"/>
            </a:pPr>
            <a:r>
              <a:rPr lang="en" dirty="0"/>
              <a:t>What’s Aspire .NET?</a:t>
            </a:r>
            <a:endParaRPr dirty="0"/>
          </a:p>
          <a:p>
            <a:pPr marL="457200" lvl="0" indent="-368300" algn="l" rtl="0">
              <a:spcBef>
                <a:spcPts val="0"/>
              </a:spcBef>
              <a:spcAft>
                <a:spcPts val="0"/>
              </a:spcAft>
              <a:buSzPts val="2200"/>
              <a:buChar char="●"/>
            </a:pPr>
            <a:r>
              <a:rPr lang="en" dirty="0"/>
              <a:t>What’s Azure Functions?</a:t>
            </a:r>
            <a:endParaRPr dirty="0"/>
          </a:p>
          <a:p>
            <a:pPr marL="457200" lvl="0" indent="-368300" algn="l" rtl="0">
              <a:spcBef>
                <a:spcPts val="0"/>
              </a:spcBef>
              <a:spcAft>
                <a:spcPts val="0"/>
              </a:spcAft>
              <a:buSzPts val="2200"/>
              <a:buChar char="●"/>
            </a:pPr>
            <a:r>
              <a:rPr lang="en" dirty="0"/>
              <a:t>What’s Dapr?</a:t>
            </a:r>
          </a:p>
          <a:p>
            <a:pPr marL="457200" lvl="0" indent="-368300" algn="l" rtl="0">
              <a:spcBef>
                <a:spcPts val="0"/>
              </a:spcBef>
              <a:spcAft>
                <a:spcPts val="0"/>
              </a:spcAft>
              <a:buSzPts val="2200"/>
              <a:buChar char="●"/>
            </a:pPr>
            <a:r>
              <a:rPr lang="en" dirty="0"/>
              <a:t>What’s Azure Container Apps?</a:t>
            </a:r>
          </a:p>
          <a:p>
            <a:pPr marL="457200" lvl="0" indent="-368300" algn="l" rtl="0">
              <a:spcBef>
                <a:spcPts val="0"/>
              </a:spcBef>
              <a:spcAft>
                <a:spcPts val="0"/>
              </a:spcAft>
              <a:buSzPts val="2200"/>
              <a:buChar char="●"/>
            </a:pPr>
            <a:r>
              <a:rPr lang="en" dirty="0"/>
              <a:t>Demo!</a:t>
            </a:r>
            <a:endParaRPr dirty="0"/>
          </a:p>
          <a:p>
            <a:pPr marL="0" lvl="0" indent="0" algn="l" rtl="0">
              <a:spcBef>
                <a:spcPts val="600"/>
              </a:spcBef>
              <a:spcAft>
                <a:spcPts val="0"/>
              </a:spcAft>
              <a:buNone/>
            </a:pPr>
            <a:endParaRPr lang="en" dirty="0"/>
          </a:p>
        </p:txBody>
      </p:sp>
      <p:sp>
        <p:nvSpPr>
          <p:cNvPr id="186" name="Google Shape;186;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C81A576C-36AC-7669-67F0-ACB2305E5ACA}"/>
            </a:ext>
          </a:extLst>
        </p:cNvPr>
        <p:cNvGrpSpPr/>
        <p:nvPr/>
      </p:nvGrpSpPr>
      <p:grpSpPr>
        <a:xfrm>
          <a:off x="0" y="0"/>
          <a:ext cx="0" cy="0"/>
          <a:chOff x="0" y="0"/>
          <a:chExt cx="0" cy="0"/>
        </a:xfrm>
      </p:grpSpPr>
      <p:sp>
        <p:nvSpPr>
          <p:cNvPr id="169" name="Google Shape;169;p17">
            <a:extLst>
              <a:ext uri="{FF2B5EF4-FFF2-40B4-BE49-F238E27FC236}">
                <a16:creationId xmlns:a16="http://schemas.microsoft.com/office/drawing/2014/main" id="{8B0C180C-1B11-A0FD-0738-04106F8E1FA4}"/>
              </a:ext>
            </a:extLst>
          </p:cNvPr>
          <p:cNvSpPr txBox="1">
            <a:spLocks noGrp="1"/>
          </p:cNvSpPr>
          <p:nvPr>
            <p:ph type="ctrTitle"/>
          </p:nvPr>
        </p:nvSpPr>
        <p:spPr>
          <a:xfrm>
            <a:off x="685799" y="2123600"/>
            <a:ext cx="5599497" cy="47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5"/>
                </a:solidFill>
              </a:rPr>
              <a:t>1. </a:t>
            </a:r>
            <a:r>
              <a:rPr lang="en" dirty="0"/>
              <a:t>What’s Konami Code?</a:t>
            </a:r>
            <a:endParaRPr dirty="0"/>
          </a:p>
        </p:txBody>
      </p:sp>
      <p:sp>
        <p:nvSpPr>
          <p:cNvPr id="5" name="TextBox 4">
            <a:extLst>
              <a:ext uri="{FF2B5EF4-FFF2-40B4-BE49-F238E27FC236}">
                <a16:creationId xmlns:a16="http://schemas.microsoft.com/office/drawing/2014/main" id="{EEC68D66-0488-AC3B-6BF1-99E3BEB9A26E}"/>
              </a:ext>
            </a:extLst>
          </p:cNvPr>
          <p:cNvSpPr txBox="1"/>
          <p:nvPr/>
        </p:nvSpPr>
        <p:spPr>
          <a:xfrm>
            <a:off x="1330693" y="2926196"/>
            <a:ext cx="4759692" cy="307777"/>
          </a:xfrm>
          <a:prstGeom prst="rect">
            <a:avLst/>
          </a:prstGeom>
          <a:noFill/>
        </p:spPr>
        <p:txBody>
          <a:bodyPr wrap="square">
            <a:spAutoFit/>
          </a:bodyPr>
          <a:lstStyle/>
          <a:p>
            <a:r>
              <a:rPr lang="es-ES" dirty="0">
                <a:solidFill>
                  <a:schemeClr val="tx1"/>
                </a:solidFill>
              </a:rPr>
              <a:t>https://en.wikipedia.org/wiki/Konami_Code</a:t>
            </a:r>
          </a:p>
        </p:txBody>
      </p:sp>
      <p:pic>
        <p:nvPicPr>
          <p:cNvPr id="6148" name="Picture 4" descr="Tutoriel : Intégrer le Konami Code sur votre site - Tomiiks.com">
            <a:extLst>
              <a:ext uri="{FF2B5EF4-FFF2-40B4-BE49-F238E27FC236}">
                <a16:creationId xmlns:a16="http://schemas.microsoft.com/office/drawing/2014/main" id="{CE843D00-7813-465B-C3E7-E18A4A2FB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48" y="2812381"/>
            <a:ext cx="4572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102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7"/>
          <p:cNvSpPr txBox="1">
            <a:spLocks noGrp="1"/>
          </p:cNvSpPr>
          <p:nvPr>
            <p:ph type="ctrTitle"/>
          </p:nvPr>
        </p:nvSpPr>
        <p:spPr>
          <a:xfrm>
            <a:off x="685800" y="2123600"/>
            <a:ext cx="4795576" cy="47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5"/>
                </a:solidFill>
              </a:rPr>
              <a:t>1. </a:t>
            </a:r>
            <a:r>
              <a:rPr lang="en" dirty="0"/>
              <a:t>What’s Aspire .NET?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570F853B-7460-835A-1F69-186F18D79E04}"/>
            </a:ext>
          </a:extLst>
        </p:cNvPr>
        <p:cNvGrpSpPr/>
        <p:nvPr/>
      </p:nvGrpSpPr>
      <p:grpSpPr>
        <a:xfrm>
          <a:off x="0" y="0"/>
          <a:ext cx="0" cy="0"/>
          <a:chOff x="0" y="0"/>
          <a:chExt cx="0" cy="0"/>
        </a:xfrm>
      </p:grpSpPr>
      <p:sp>
        <p:nvSpPr>
          <p:cNvPr id="294" name="Google Shape;294;p28">
            <a:extLst>
              <a:ext uri="{FF2B5EF4-FFF2-40B4-BE49-F238E27FC236}">
                <a16:creationId xmlns:a16="http://schemas.microsoft.com/office/drawing/2014/main" id="{360B6A0B-3CDC-FCCE-B066-3591E81CF4C4}"/>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4" name="TextBox 13">
            <a:extLst>
              <a:ext uri="{FF2B5EF4-FFF2-40B4-BE49-F238E27FC236}">
                <a16:creationId xmlns:a16="http://schemas.microsoft.com/office/drawing/2014/main" id="{4B2D4C76-3762-9F1F-B255-B3CB3186B205}"/>
              </a:ext>
            </a:extLst>
          </p:cNvPr>
          <p:cNvSpPr txBox="1"/>
          <p:nvPr/>
        </p:nvSpPr>
        <p:spPr>
          <a:xfrm>
            <a:off x="757976" y="2792275"/>
            <a:ext cx="7949783" cy="95416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48">
              <a:defRPr/>
            </a:pPr>
            <a:r>
              <a:rPr lang="en-US" sz="2000" dirty="0"/>
              <a:t>Powerful tools, templates, and packages for building observable, production ready, distributed applications</a:t>
            </a:r>
          </a:p>
        </p:txBody>
      </p:sp>
      <p:pic>
        <p:nvPicPr>
          <p:cNvPr id="15" name="Picture 14">
            <a:extLst>
              <a:ext uri="{FF2B5EF4-FFF2-40B4-BE49-F238E27FC236}">
                <a16:creationId xmlns:a16="http://schemas.microsoft.com/office/drawing/2014/main" id="{A8540B10-76BA-387D-CD2D-68EB4047C7C3}"/>
              </a:ext>
            </a:extLst>
          </p:cNvPr>
          <p:cNvPicPr>
            <a:picLocks noChangeAspect="1"/>
          </p:cNvPicPr>
          <p:nvPr/>
        </p:nvPicPr>
        <p:blipFill>
          <a:blip r:embed="rId3"/>
          <a:stretch>
            <a:fillRect/>
          </a:stretch>
        </p:blipFill>
        <p:spPr>
          <a:xfrm>
            <a:off x="2020055" y="830733"/>
            <a:ext cx="5425625" cy="1456993"/>
          </a:xfrm>
          <a:prstGeom prst="rect">
            <a:avLst/>
          </a:prstGeom>
        </p:spPr>
      </p:pic>
    </p:spTree>
    <p:extLst>
      <p:ext uri="{BB962C8B-B14F-4D97-AF65-F5344CB8AC3E}">
        <p14:creationId xmlns:p14="http://schemas.microsoft.com/office/powerpoint/2010/main" val="202600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1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1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DF1A8723-D2B4-C6ED-640F-45580A11282C}"/>
            </a:ext>
          </a:extLst>
        </p:cNvPr>
        <p:cNvGrpSpPr/>
        <p:nvPr/>
      </p:nvGrpSpPr>
      <p:grpSpPr>
        <a:xfrm>
          <a:off x="0" y="0"/>
          <a:ext cx="0" cy="0"/>
          <a:chOff x="0" y="0"/>
          <a:chExt cx="0" cy="0"/>
        </a:xfrm>
      </p:grpSpPr>
      <p:sp>
        <p:nvSpPr>
          <p:cNvPr id="294" name="Google Shape;294;p28">
            <a:extLst>
              <a:ext uri="{FF2B5EF4-FFF2-40B4-BE49-F238E27FC236}">
                <a16:creationId xmlns:a16="http://schemas.microsoft.com/office/drawing/2014/main" id="{D615F339-9C1F-C700-C6BC-E622EFAD99F9}"/>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 name="Group 1">
            <a:extLst>
              <a:ext uri="{FF2B5EF4-FFF2-40B4-BE49-F238E27FC236}">
                <a16:creationId xmlns:a16="http://schemas.microsoft.com/office/drawing/2014/main" id="{A6F85274-A0BC-494A-B5A6-7095659339F9}"/>
              </a:ext>
            </a:extLst>
          </p:cNvPr>
          <p:cNvGrpSpPr/>
          <p:nvPr/>
        </p:nvGrpSpPr>
        <p:grpSpPr>
          <a:xfrm>
            <a:off x="564676" y="1816584"/>
            <a:ext cx="7801817" cy="2399781"/>
            <a:chOff x="1058651" y="2379368"/>
            <a:chExt cx="10074698" cy="2679649"/>
          </a:xfrm>
        </p:grpSpPr>
        <p:sp>
          <p:nvSpPr>
            <p:cNvPr id="3" name="Rounded Rectangle 9">
              <a:extLst>
                <a:ext uri="{FF2B5EF4-FFF2-40B4-BE49-F238E27FC236}">
                  <a16:creationId xmlns:a16="http://schemas.microsoft.com/office/drawing/2014/main" id="{B19475AB-4B63-0C9C-0304-F1FA0D3F13BD}"/>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algn="ctr" defTabSz="914202" fontAlgn="base">
                <a:spcBef>
                  <a:spcPct val="0"/>
                </a:spcBef>
                <a:spcAft>
                  <a:spcPct val="0"/>
                </a:spcAft>
                <a:defRPr/>
              </a:pPr>
              <a:endParaRPr lang="en-US" sz="160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4" name="Group 3">
              <a:extLst>
                <a:ext uri="{FF2B5EF4-FFF2-40B4-BE49-F238E27FC236}">
                  <a16:creationId xmlns:a16="http://schemas.microsoft.com/office/drawing/2014/main" id="{94E5FBE2-66D9-DF34-4E8D-98160F711725}"/>
                </a:ext>
              </a:extLst>
            </p:cNvPr>
            <p:cNvGrpSpPr/>
            <p:nvPr/>
          </p:nvGrpSpPr>
          <p:grpSpPr>
            <a:xfrm>
              <a:off x="1848518" y="3301038"/>
              <a:ext cx="8585802" cy="1222962"/>
              <a:chOff x="1848518" y="3301038"/>
              <a:chExt cx="8585802" cy="1222962"/>
            </a:xfrm>
          </p:grpSpPr>
          <p:sp>
            <p:nvSpPr>
              <p:cNvPr id="5" name="TextBox 4">
                <a:extLst>
                  <a:ext uri="{FF2B5EF4-FFF2-40B4-BE49-F238E27FC236}">
                    <a16:creationId xmlns:a16="http://schemas.microsoft.com/office/drawing/2014/main" id="{C7956EEC-4F0B-F4B2-8185-273BC7E89714}"/>
                  </a:ext>
                </a:extLst>
              </p:cNvPr>
              <p:cNvSpPr txBox="1"/>
              <p:nvPr/>
            </p:nvSpPr>
            <p:spPr>
              <a:xfrm>
                <a:off x="1848518" y="4123848"/>
                <a:ext cx="1824232" cy="400152"/>
              </a:xfrm>
              <a:prstGeom prst="rect">
                <a:avLst/>
              </a:prstGeom>
              <a:noFill/>
            </p:spPr>
            <p:txBody>
              <a:bodyPr wrap="square">
                <a:spAutoFit/>
              </a:bodyPr>
              <a:lstStyle/>
              <a:p>
                <a:pPr algn="ctr" defTabSz="914202" fontAlgn="base">
                  <a:spcBef>
                    <a:spcPct val="0"/>
                  </a:spcBef>
                  <a:spcAft>
                    <a:spcPct val="0"/>
                  </a:spcAft>
                  <a:defRPr/>
                </a:pPr>
                <a:r>
                  <a:rPr lang="en-US" sz="2000">
                    <a:ln w="3175">
                      <a:noFill/>
                    </a:ln>
                    <a:solidFill>
                      <a:srgbClr val="3A20A0"/>
                    </a:solidFill>
                    <a:latin typeface="Open Sans SemiBold"/>
                    <a:ea typeface="Open Sans SemiBold"/>
                    <a:cs typeface="Open Sans SemiBold"/>
                  </a:rPr>
                  <a:t>Complex</a:t>
                </a:r>
              </a:p>
            </p:txBody>
          </p:sp>
          <p:sp>
            <p:nvSpPr>
              <p:cNvPr id="6" name="TextBox 5">
                <a:extLst>
                  <a:ext uri="{FF2B5EF4-FFF2-40B4-BE49-F238E27FC236}">
                    <a16:creationId xmlns:a16="http://schemas.microsoft.com/office/drawing/2014/main" id="{569FB7FB-842F-6563-F843-406FF26CDE75}"/>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7" name="TextBox 6">
                <a:extLst>
                  <a:ext uri="{FF2B5EF4-FFF2-40B4-BE49-F238E27FC236}">
                    <a16:creationId xmlns:a16="http://schemas.microsoft.com/office/drawing/2014/main" id="{8CB16DCF-19A2-6A1C-F696-208DB59BFAFB}"/>
                  </a:ext>
                </a:extLst>
              </p:cNvPr>
              <p:cNvSpPr txBox="1"/>
              <p:nvPr/>
            </p:nvSpPr>
            <p:spPr>
              <a:xfrm>
                <a:off x="6293642" y="4123848"/>
                <a:ext cx="1824232" cy="400152"/>
              </a:xfrm>
              <a:prstGeom prst="rect">
                <a:avLst/>
              </a:prstGeom>
              <a:noFill/>
            </p:spPr>
            <p:txBody>
              <a:bodyPr wrap="square">
                <a:spAutoFit/>
              </a:bodyPr>
              <a:lstStyle/>
              <a:p>
                <a:pPr algn="ctr" defTabSz="914202" fontAlgn="base">
                  <a:spcBef>
                    <a:spcPct val="0"/>
                  </a:spcBef>
                  <a:spcAft>
                    <a:spcPct val="0"/>
                  </a:spcAft>
                  <a:defRPr/>
                </a:pPr>
                <a:r>
                  <a:rPr lang="en-US" sz="2000">
                    <a:ln w="3175">
                      <a:noFill/>
                    </a:ln>
                    <a:solidFill>
                      <a:srgbClr val="3A20A0"/>
                    </a:solidFill>
                    <a:latin typeface="Open Sans SemiBold"/>
                    <a:ea typeface="Open Sans SemiBold"/>
                    <a:cs typeface="Open Sans SemiBold"/>
                  </a:rPr>
                  <a:t>Choices</a:t>
                </a:r>
              </a:p>
            </p:txBody>
          </p:sp>
          <p:sp>
            <p:nvSpPr>
              <p:cNvPr id="8" name="TextBox 7">
                <a:extLst>
                  <a:ext uri="{FF2B5EF4-FFF2-40B4-BE49-F238E27FC236}">
                    <a16:creationId xmlns:a16="http://schemas.microsoft.com/office/drawing/2014/main" id="{023C1167-3C61-6758-841E-1F7D8E95AAD4}"/>
                  </a:ext>
                </a:extLst>
              </p:cNvPr>
              <p:cNvSpPr txBox="1"/>
              <p:nvPr/>
            </p:nvSpPr>
            <p:spPr>
              <a:xfrm>
                <a:off x="8422323" y="4123848"/>
                <a:ext cx="2011997" cy="400152"/>
              </a:xfrm>
              <a:prstGeom prst="rect">
                <a:avLst/>
              </a:prstGeom>
              <a:noFill/>
            </p:spPr>
            <p:txBody>
              <a:bodyPr wrap="square">
                <a:spAutoFit/>
              </a:bodyPr>
              <a:lstStyle/>
              <a:p>
                <a:pPr algn="ctr" defTabSz="914202" fontAlgn="base">
                  <a:spcBef>
                    <a:spcPct val="0"/>
                  </a:spcBef>
                  <a:spcAft>
                    <a:spcPct val="0"/>
                  </a:spcAft>
                  <a:defRPr/>
                </a:pPr>
                <a:r>
                  <a:rPr lang="en-US" sz="2000">
                    <a:ln w="3175">
                      <a:noFill/>
                    </a:ln>
                    <a:solidFill>
                      <a:srgbClr val="3A20A0"/>
                    </a:solidFill>
                    <a:latin typeface="Open Sans SemiBold"/>
                    <a:ea typeface="Open Sans SemiBold"/>
                    <a:cs typeface="Open Sans SemiBold"/>
                  </a:rPr>
                  <a:t>Paved Path</a:t>
                </a:r>
              </a:p>
            </p:txBody>
          </p:sp>
          <p:sp>
            <p:nvSpPr>
              <p:cNvPr id="9" name="Graphic 16">
                <a:extLst>
                  <a:ext uri="{FF2B5EF4-FFF2-40B4-BE49-F238E27FC236}">
                    <a16:creationId xmlns:a16="http://schemas.microsoft.com/office/drawing/2014/main" id="{457D6BE8-89B6-F9BB-87E7-1F4816D97028}"/>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5" numCol="1" spcCol="0" rtlCol="0" fromWordArt="0" anchor="ctr" anchorCtr="0" forceAA="0" compatLnSpc="1">
                <a:prstTxWarp prst="textNoShape">
                  <a:avLst/>
                </a:prstTxWarp>
                <a:noAutofit/>
              </a:bodyPr>
              <a:lstStyle/>
              <a:p>
                <a:pPr algn="ctr" defTabSz="914202"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10" name="Graphic 24">
                <a:extLst>
                  <a:ext uri="{FF2B5EF4-FFF2-40B4-BE49-F238E27FC236}">
                    <a16:creationId xmlns:a16="http://schemas.microsoft.com/office/drawing/2014/main" id="{46176217-0F78-6841-0D45-167C08F4F5F2}"/>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5" numCol="1" spcCol="0" rtlCol="0" fromWordArt="0" anchor="ctr" anchorCtr="0" forceAA="0" compatLnSpc="1">
                <a:prstTxWarp prst="textNoShape">
                  <a:avLst/>
                </a:prstTxWarp>
                <a:noAutofit/>
              </a:bodyPr>
              <a:lstStyle/>
              <a:p>
                <a:pPr algn="ctr" defTabSz="914202"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11" name="Graphic 14">
                <a:extLst>
                  <a:ext uri="{FF2B5EF4-FFF2-40B4-BE49-F238E27FC236}">
                    <a16:creationId xmlns:a16="http://schemas.microsoft.com/office/drawing/2014/main" id="{1D995627-BB57-93D2-6CB8-5FB7788D68F7}"/>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5" numCol="1" spcCol="0" rtlCol="0" fromWordArt="0" anchor="ctr" anchorCtr="0" forceAA="0" compatLnSpc="1">
                <a:prstTxWarp prst="textNoShape">
                  <a:avLst/>
                </a:prstTxWarp>
                <a:noAutofit/>
              </a:bodyPr>
              <a:lstStyle/>
              <a:p>
                <a:pPr algn="ctr" defTabSz="914202"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12" name="Graphic 73">
                <a:extLst>
                  <a:ext uri="{FF2B5EF4-FFF2-40B4-BE49-F238E27FC236}">
                    <a16:creationId xmlns:a16="http://schemas.microsoft.com/office/drawing/2014/main" id="{F57B02AE-BC45-79E6-3F4F-15582E8728E2}"/>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5" numCol="1" spcCol="0" rtlCol="0" fromWordArt="0" anchor="ctr" anchorCtr="0" forceAA="0" compatLnSpc="1">
                <a:prstTxWarp prst="textNoShape">
                  <a:avLst/>
                </a:prstTxWarp>
                <a:noAutofit/>
              </a:bodyPr>
              <a:lstStyle/>
              <a:p>
                <a:pPr algn="ctr" defTabSz="914202"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13" name="TextBox 12">
            <a:extLst>
              <a:ext uri="{FF2B5EF4-FFF2-40B4-BE49-F238E27FC236}">
                <a16:creationId xmlns:a16="http://schemas.microsoft.com/office/drawing/2014/main" id="{D30301F9-8B49-0288-5354-4A33501DD5D1}"/>
              </a:ext>
            </a:extLst>
          </p:cNvPr>
          <p:cNvSpPr txBox="1"/>
          <p:nvPr/>
        </p:nvSpPr>
        <p:spPr>
          <a:xfrm>
            <a:off x="305645" y="1222625"/>
            <a:ext cx="8532709" cy="646075"/>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02">
              <a:defRPr/>
            </a:pPr>
            <a:r>
              <a:rPr lang="en-US" sz="2400"/>
              <a:t>Problems to solve</a:t>
            </a:r>
          </a:p>
        </p:txBody>
      </p:sp>
    </p:spTree>
    <p:extLst>
      <p:ext uri="{BB962C8B-B14F-4D97-AF65-F5344CB8AC3E}">
        <p14:creationId xmlns:p14="http://schemas.microsoft.com/office/powerpoint/2010/main" val="405030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81159AAC-B464-BBAF-D6F5-9DF91427E05F}"/>
            </a:ext>
          </a:extLst>
        </p:cNvPr>
        <p:cNvGrpSpPr/>
        <p:nvPr/>
      </p:nvGrpSpPr>
      <p:grpSpPr>
        <a:xfrm>
          <a:off x="0" y="0"/>
          <a:ext cx="0" cy="0"/>
          <a:chOff x="0" y="0"/>
          <a:chExt cx="0" cy="0"/>
        </a:xfrm>
      </p:grpSpPr>
      <p:sp>
        <p:nvSpPr>
          <p:cNvPr id="169" name="Google Shape;169;p17">
            <a:extLst>
              <a:ext uri="{FF2B5EF4-FFF2-40B4-BE49-F238E27FC236}">
                <a16:creationId xmlns:a16="http://schemas.microsoft.com/office/drawing/2014/main" id="{D917B0DC-2B36-7A2A-1E37-0F8A94C414BB}"/>
              </a:ext>
            </a:extLst>
          </p:cNvPr>
          <p:cNvSpPr txBox="1">
            <a:spLocks noGrp="1"/>
          </p:cNvSpPr>
          <p:nvPr>
            <p:ph type="ctrTitle"/>
          </p:nvPr>
        </p:nvSpPr>
        <p:spPr>
          <a:xfrm>
            <a:off x="685800" y="2123600"/>
            <a:ext cx="5805436" cy="47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5"/>
                </a:solidFill>
              </a:rPr>
              <a:t>2. </a:t>
            </a:r>
            <a:r>
              <a:rPr lang="en" dirty="0"/>
              <a:t>What’s Azure Functions?</a:t>
            </a:r>
            <a:endParaRPr dirty="0"/>
          </a:p>
        </p:txBody>
      </p:sp>
    </p:spTree>
    <p:extLst>
      <p:ext uri="{BB962C8B-B14F-4D97-AF65-F5344CB8AC3E}">
        <p14:creationId xmlns:p14="http://schemas.microsoft.com/office/powerpoint/2010/main" val="77372379"/>
      </p:ext>
    </p:extLst>
  </p:cSld>
  <p:clrMapOvr>
    <a:masterClrMapping/>
  </p:clrMapOvr>
</p:sld>
</file>

<file path=ppt/theme/theme1.xml><?xml version="1.0" encoding="utf-8"?>
<a:theme xmlns:a="http://schemas.openxmlformats.org/drawingml/2006/main" name="Volumnia template">
  <a:themeElements>
    <a:clrScheme name="Intermedio">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2223</TotalTime>
  <Words>2005</Words>
  <Application>Microsoft Office PowerPoint</Application>
  <PresentationFormat>On-screen Show (16:9)</PresentationFormat>
  <Paragraphs>139</Paragraphs>
  <Slides>22</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Open Sans SemiBold</vt:lpstr>
      <vt:lpstr>Arial</vt:lpstr>
      <vt:lpstr>Kulim Park</vt:lpstr>
      <vt:lpstr>noto sans</vt:lpstr>
      <vt:lpstr>Segoe UI Semibold</vt:lpstr>
      <vt:lpstr>Arial Rounded MT Bold</vt:lpstr>
      <vt:lpstr>Segoe UI Semilight</vt:lpstr>
      <vt:lpstr>Calibri</vt:lpstr>
      <vt:lpstr>Segoe UI</vt:lpstr>
      <vt:lpstr>Kulim Park Light</vt:lpstr>
      <vt:lpstr>Tw Cen MT</vt:lpstr>
      <vt:lpstr>Volumnia template</vt:lpstr>
      <vt:lpstr>TENERIFE WINTER SESSIONS  Aspire .NET+Functions+Dapr+ACA. El código Konami del desarrollo de tus aplicaciones en la nube </vt:lpstr>
      <vt:lpstr>NUESTROS PATROCINADORES</vt:lpstr>
      <vt:lpstr>Hello!</vt:lpstr>
      <vt:lpstr>Let’s play!</vt:lpstr>
      <vt:lpstr>1. What’s Konami Code?</vt:lpstr>
      <vt:lpstr>1. What’s Aspire .NET?</vt:lpstr>
      <vt:lpstr>PowerPoint Presentation</vt:lpstr>
      <vt:lpstr>PowerPoint Presentation</vt:lpstr>
      <vt:lpstr>2. What’s Azure Functions?</vt:lpstr>
      <vt:lpstr>PowerPoint Presentation</vt:lpstr>
      <vt:lpstr>PowerPoint Presentation</vt:lpstr>
      <vt:lpstr>3. What’s Dapr?</vt:lpstr>
      <vt:lpstr>PowerPoint Presentation</vt:lpstr>
      <vt:lpstr>PowerPoint Presentation</vt:lpstr>
      <vt:lpstr>4. What’s Azure Container Apps?</vt:lpstr>
      <vt:lpstr>PowerPoint Presentation</vt:lpstr>
      <vt:lpstr>DEMO!</vt:lpstr>
      <vt:lpstr>4. Extra.  What’s AZD?</vt:lpstr>
      <vt:lpstr>PowerPoint Presentation</vt:lpstr>
      <vt:lpstr>PowerPoint Presentation</vt:lpstr>
      <vt:lpstr>5.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Saturday Live  2021</dc:title>
  <cp:lastModifiedBy>Sergio Parra Guerra</cp:lastModifiedBy>
  <cp:revision>28</cp:revision>
  <dcterms:modified xsi:type="dcterms:W3CDTF">2025-02-03T14:39:18Z</dcterms:modified>
</cp:coreProperties>
</file>